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70" r:id="rId12"/>
    <p:sldId id="271" r:id="rId13"/>
    <p:sldId id="267" r:id="rId14"/>
    <p:sldId id="268" r:id="rId15"/>
    <p:sldId id="269"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929370D-A2A1-4998-97A8-1B10632446BE}" type="datetimeFigureOut">
              <a:rPr lang="es-ES" smtClean="0"/>
              <a:t>30/08/2018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E6BFE51-25CA-4B22-91C6-66CB96E6493A}" type="slidenum">
              <a:rPr lang="es-ES" smtClean="0"/>
              <a:t>‹Nº›</a:t>
            </a:fld>
            <a:endParaRPr lang="es-ES"/>
          </a:p>
        </p:txBody>
      </p:sp>
    </p:spTree>
    <p:extLst>
      <p:ext uri="{BB962C8B-B14F-4D97-AF65-F5344CB8AC3E}">
        <p14:creationId xmlns:p14="http://schemas.microsoft.com/office/powerpoint/2010/main" val="2390591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929370D-A2A1-4998-97A8-1B10632446BE}" type="datetimeFigureOut">
              <a:rPr lang="es-ES" smtClean="0"/>
              <a:t>30/08/2018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E6BFE51-25CA-4B22-91C6-66CB96E6493A}" type="slidenum">
              <a:rPr lang="es-ES" smtClean="0"/>
              <a:t>‹Nº›</a:t>
            </a:fld>
            <a:endParaRPr lang="es-ES"/>
          </a:p>
        </p:txBody>
      </p:sp>
    </p:spTree>
    <p:extLst>
      <p:ext uri="{BB962C8B-B14F-4D97-AF65-F5344CB8AC3E}">
        <p14:creationId xmlns:p14="http://schemas.microsoft.com/office/powerpoint/2010/main" val="120649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929370D-A2A1-4998-97A8-1B10632446BE}" type="datetimeFigureOut">
              <a:rPr lang="es-ES" smtClean="0"/>
              <a:t>30/08/2018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E6BFE51-25CA-4B22-91C6-66CB96E6493A}" type="slidenum">
              <a:rPr lang="es-ES" smtClean="0"/>
              <a:t>‹Nº›</a:t>
            </a:fld>
            <a:endParaRPr lang="es-ES"/>
          </a:p>
        </p:txBody>
      </p:sp>
    </p:spTree>
    <p:extLst>
      <p:ext uri="{BB962C8B-B14F-4D97-AF65-F5344CB8AC3E}">
        <p14:creationId xmlns:p14="http://schemas.microsoft.com/office/powerpoint/2010/main" val="3094704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0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74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929370D-A2A1-4998-97A8-1B10632446BE}" type="datetimeFigureOut">
              <a:rPr lang="es-ES" smtClean="0"/>
              <a:t>30/08/2018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E6BFE51-25CA-4B22-91C6-66CB96E6493A}" type="slidenum">
              <a:rPr lang="es-ES" smtClean="0"/>
              <a:t>‹Nº›</a:t>
            </a:fld>
            <a:endParaRPr lang="es-ES"/>
          </a:p>
        </p:txBody>
      </p:sp>
    </p:spTree>
    <p:extLst>
      <p:ext uri="{BB962C8B-B14F-4D97-AF65-F5344CB8AC3E}">
        <p14:creationId xmlns:p14="http://schemas.microsoft.com/office/powerpoint/2010/main" val="689532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929370D-A2A1-4998-97A8-1B10632446BE}" type="datetimeFigureOut">
              <a:rPr lang="es-ES" smtClean="0"/>
              <a:t>30/08/2018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E6BFE51-25CA-4B22-91C6-66CB96E6493A}" type="slidenum">
              <a:rPr lang="es-ES" smtClean="0"/>
              <a:t>‹Nº›</a:t>
            </a:fld>
            <a:endParaRPr lang="es-ES"/>
          </a:p>
        </p:txBody>
      </p:sp>
    </p:spTree>
    <p:extLst>
      <p:ext uri="{BB962C8B-B14F-4D97-AF65-F5344CB8AC3E}">
        <p14:creationId xmlns:p14="http://schemas.microsoft.com/office/powerpoint/2010/main" val="2292268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929370D-A2A1-4998-97A8-1B10632446BE}" type="datetimeFigureOut">
              <a:rPr lang="es-ES" smtClean="0"/>
              <a:t>30/08/2018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E6BFE51-25CA-4B22-91C6-66CB96E6493A}" type="slidenum">
              <a:rPr lang="es-ES" smtClean="0"/>
              <a:t>‹Nº›</a:t>
            </a:fld>
            <a:endParaRPr lang="es-ES"/>
          </a:p>
        </p:txBody>
      </p:sp>
    </p:spTree>
    <p:extLst>
      <p:ext uri="{BB962C8B-B14F-4D97-AF65-F5344CB8AC3E}">
        <p14:creationId xmlns:p14="http://schemas.microsoft.com/office/powerpoint/2010/main" val="51910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929370D-A2A1-4998-97A8-1B10632446BE}" type="datetimeFigureOut">
              <a:rPr lang="es-ES" smtClean="0"/>
              <a:t>30/08/2018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E6BFE51-25CA-4B22-91C6-66CB96E6493A}" type="slidenum">
              <a:rPr lang="es-ES" smtClean="0"/>
              <a:t>‹Nº›</a:t>
            </a:fld>
            <a:endParaRPr lang="es-ES"/>
          </a:p>
        </p:txBody>
      </p:sp>
    </p:spTree>
    <p:extLst>
      <p:ext uri="{BB962C8B-B14F-4D97-AF65-F5344CB8AC3E}">
        <p14:creationId xmlns:p14="http://schemas.microsoft.com/office/powerpoint/2010/main" val="2420581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929370D-A2A1-4998-97A8-1B10632446BE}" type="datetimeFigureOut">
              <a:rPr lang="es-ES" smtClean="0"/>
              <a:t>30/08/2018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E6BFE51-25CA-4B22-91C6-66CB96E6493A}" type="slidenum">
              <a:rPr lang="es-ES" smtClean="0"/>
              <a:t>‹Nº›</a:t>
            </a:fld>
            <a:endParaRPr lang="es-ES"/>
          </a:p>
        </p:txBody>
      </p:sp>
    </p:spTree>
    <p:extLst>
      <p:ext uri="{BB962C8B-B14F-4D97-AF65-F5344CB8AC3E}">
        <p14:creationId xmlns:p14="http://schemas.microsoft.com/office/powerpoint/2010/main" val="3516725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929370D-A2A1-4998-97A8-1B10632446BE}" type="datetimeFigureOut">
              <a:rPr lang="es-ES" smtClean="0"/>
              <a:t>30/08/2018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E6BFE51-25CA-4B22-91C6-66CB96E6493A}" type="slidenum">
              <a:rPr lang="es-ES" smtClean="0"/>
              <a:t>‹Nº›</a:t>
            </a:fld>
            <a:endParaRPr lang="es-ES"/>
          </a:p>
        </p:txBody>
      </p:sp>
    </p:spTree>
    <p:extLst>
      <p:ext uri="{BB962C8B-B14F-4D97-AF65-F5344CB8AC3E}">
        <p14:creationId xmlns:p14="http://schemas.microsoft.com/office/powerpoint/2010/main" val="3147390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929370D-A2A1-4998-97A8-1B10632446BE}" type="datetimeFigureOut">
              <a:rPr lang="es-ES" smtClean="0"/>
              <a:t>30/08/2018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E6BFE51-25CA-4B22-91C6-66CB96E6493A}" type="slidenum">
              <a:rPr lang="es-ES" smtClean="0"/>
              <a:t>‹Nº›</a:t>
            </a:fld>
            <a:endParaRPr lang="es-ES"/>
          </a:p>
        </p:txBody>
      </p:sp>
    </p:spTree>
    <p:extLst>
      <p:ext uri="{BB962C8B-B14F-4D97-AF65-F5344CB8AC3E}">
        <p14:creationId xmlns:p14="http://schemas.microsoft.com/office/powerpoint/2010/main" val="279415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929370D-A2A1-4998-97A8-1B10632446BE}" type="datetimeFigureOut">
              <a:rPr lang="es-ES" smtClean="0"/>
              <a:t>30/08/2018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E6BFE51-25CA-4B22-91C6-66CB96E6493A}" type="slidenum">
              <a:rPr lang="es-ES" smtClean="0"/>
              <a:t>‹Nº›</a:t>
            </a:fld>
            <a:endParaRPr lang="es-ES"/>
          </a:p>
        </p:txBody>
      </p:sp>
    </p:spTree>
    <p:extLst>
      <p:ext uri="{BB962C8B-B14F-4D97-AF65-F5344CB8AC3E}">
        <p14:creationId xmlns:p14="http://schemas.microsoft.com/office/powerpoint/2010/main" val="2197478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9370D-A2A1-4998-97A8-1B10632446BE}" type="datetimeFigureOut">
              <a:rPr lang="es-ES" smtClean="0"/>
              <a:t>30/08/2018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BFE51-25CA-4B22-91C6-66CB96E6493A}" type="slidenum">
              <a:rPr lang="es-ES" smtClean="0"/>
              <a:t>‹Nº›</a:t>
            </a:fld>
            <a:endParaRPr lang="es-ES"/>
          </a:p>
        </p:txBody>
      </p:sp>
    </p:spTree>
    <p:extLst>
      <p:ext uri="{BB962C8B-B14F-4D97-AF65-F5344CB8AC3E}">
        <p14:creationId xmlns:p14="http://schemas.microsoft.com/office/powerpoint/2010/main" val="98098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spcCol="0" rtlCol="0" anchor="ctr"/>
          <a:lstStyle/>
          <a:p>
            <a:pPr algn="ctr"/>
            <a:endParaRPr lang="es-ES"/>
          </a:p>
        </p:txBody>
      </p:sp>
      <p:sp>
        <p:nvSpPr>
          <p:cNvPr id="4" name="11 Marcador de texto"/>
          <p:cNvSpPr txBox="1">
            <a:spLocks/>
          </p:cNvSpPr>
          <p:nvPr/>
        </p:nvSpPr>
        <p:spPr>
          <a:xfrm>
            <a:off x="939378" y="1143240"/>
            <a:ext cx="7265245" cy="848926"/>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2800" b="1" dirty="0" smtClean="0">
                <a:solidFill>
                  <a:schemeClr val="bg1"/>
                </a:solidFill>
              </a:rPr>
              <a:t>Maestría en Gestión del Diseño                                  de la Universidad de Palermo</a:t>
            </a:r>
            <a:endParaRPr lang="es-ES" sz="2800" b="1" dirty="0">
              <a:solidFill>
                <a:schemeClr val="bg1"/>
              </a:solidFill>
            </a:endParaRPr>
          </a:p>
        </p:txBody>
      </p:sp>
      <p:sp>
        <p:nvSpPr>
          <p:cNvPr id="5" name="11 Marcador de texto"/>
          <p:cNvSpPr txBox="1">
            <a:spLocks/>
          </p:cNvSpPr>
          <p:nvPr/>
        </p:nvSpPr>
        <p:spPr>
          <a:xfrm>
            <a:off x="1247113" y="2253521"/>
            <a:ext cx="6649775" cy="848926"/>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900" dirty="0" smtClean="0">
                <a:solidFill>
                  <a:schemeClr val="bg1"/>
                </a:solidFill>
              </a:rPr>
              <a:t>Acto de Defensa de Tesis</a:t>
            </a:r>
            <a:endParaRPr lang="es-ES" sz="1900" dirty="0">
              <a:solidFill>
                <a:schemeClr val="bg1"/>
              </a:solidFill>
            </a:endParaRPr>
          </a:p>
        </p:txBody>
      </p:sp>
      <p:cxnSp>
        <p:nvCxnSpPr>
          <p:cNvPr id="6" name="5 Conector recto"/>
          <p:cNvCxnSpPr/>
          <p:nvPr/>
        </p:nvCxnSpPr>
        <p:spPr>
          <a:xfrm>
            <a:off x="1616492" y="2188098"/>
            <a:ext cx="591101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W:\LILI\DOCTORA\presentacion\UP-D&amp;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988" y="4278038"/>
            <a:ext cx="1094025" cy="1232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65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1 Marcador de texto"/>
          <p:cNvSpPr txBox="1">
            <a:spLocks/>
          </p:cNvSpPr>
          <p:nvPr/>
        </p:nvSpPr>
        <p:spPr>
          <a:xfrm>
            <a:off x="0" y="6302780"/>
            <a:ext cx="9144000"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300" b="1" dirty="0"/>
              <a:t>Desarrollo de la Investigación</a:t>
            </a:r>
          </a:p>
        </p:txBody>
      </p:sp>
      <p:pic>
        <p:nvPicPr>
          <p:cNvPr id="8" name="Imagen 22">
            <a:extLst>
              <a:ext uri="{FF2B5EF4-FFF2-40B4-BE49-F238E27FC236}">
                <a16:creationId xmlns="" xmlns:a16="http://schemas.microsoft.com/office/drawing/2014/main" id="{17B7A6C9-759E-3B4F-B185-769DE9914683}"/>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69890" y="1012506"/>
            <a:ext cx="7204221" cy="5094229"/>
          </a:xfrm>
          <a:prstGeom prst="rect">
            <a:avLst/>
          </a:prstGeom>
        </p:spPr>
      </p:pic>
      <p:sp>
        <p:nvSpPr>
          <p:cNvPr id="9" name="8 Elipse"/>
          <p:cNvSpPr/>
          <p:nvPr/>
        </p:nvSpPr>
        <p:spPr>
          <a:xfrm>
            <a:off x="1801146" y="4865833"/>
            <a:ext cx="1046767" cy="11102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spcCol="0" rtlCol="0" anchor="ctr"/>
          <a:lstStyle/>
          <a:p>
            <a:pPr algn="ctr"/>
            <a:endParaRPr lang="es-ES"/>
          </a:p>
        </p:txBody>
      </p:sp>
      <p:sp>
        <p:nvSpPr>
          <p:cNvPr id="10" name="9 Elipse"/>
          <p:cNvSpPr/>
          <p:nvPr/>
        </p:nvSpPr>
        <p:spPr>
          <a:xfrm>
            <a:off x="5697663" y="1921631"/>
            <a:ext cx="1046767" cy="11102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spcCol="0" rtlCol="0" anchor="ctr"/>
          <a:lstStyle/>
          <a:p>
            <a:pPr algn="ctr"/>
            <a:endParaRPr lang="es-ES"/>
          </a:p>
        </p:txBody>
      </p:sp>
      <p:sp>
        <p:nvSpPr>
          <p:cNvPr id="12" name="11 Marcador de texto"/>
          <p:cNvSpPr txBox="1">
            <a:spLocks/>
          </p:cNvSpPr>
          <p:nvPr/>
        </p:nvSpPr>
        <p:spPr>
          <a:xfrm>
            <a:off x="0" y="588043"/>
            <a:ext cx="9144000" cy="42446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1400" dirty="0" err="1"/>
              <a:t>Tiago</a:t>
            </a:r>
            <a:r>
              <a:rPr lang="es-ES" sz="1400" dirty="0"/>
              <a:t> Almeida</a:t>
            </a:r>
          </a:p>
        </p:txBody>
      </p:sp>
    </p:spTree>
    <p:extLst>
      <p:ext uri="{BB962C8B-B14F-4D97-AF65-F5344CB8AC3E}">
        <p14:creationId xmlns:p14="http://schemas.microsoft.com/office/powerpoint/2010/main" val="3532163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1 Marcador de texto"/>
          <p:cNvSpPr txBox="1">
            <a:spLocks/>
          </p:cNvSpPr>
          <p:nvPr/>
        </p:nvSpPr>
        <p:spPr>
          <a:xfrm>
            <a:off x="0" y="6302780"/>
            <a:ext cx="9144000"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300" b="1" dirty="0"/>
              <a:t>Desarrollo de la Investigación</a:t>
            </a:r>
          </a:p>
        </p:txBody>
      </p:sp>
      <p:sp>
        <p:nvSpPr>
          <p:cNvPr id="12" name="11 Marcador de texto"/>
          <p:cNvSpPr txBox="1">
            <a:spLocks/>
          </p:cNvSpPr>
          <p:nvPr/>
        </p:nvSpPr>
        <p:spPr>
          <a:xfrm>
            <a:off x="356855" y="588043"/>
            <a:ext cx="2555984" cy="680717"/>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1400" dirty="0" smtClean="0"/>
              <a:t>Guillermo Brea</a:t>
            </a:r>
          </a:p>
        </p:txBody>
      </p:sp>
      <p:pic>
        <p:nvPicPr>
          <p:cNvPr id="1026" name="Picture 2" descr="W:\LILI\DOCTORA\presentacion\argrentina-logo 2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55" y="1628800"/>
            <a:ext cx="2555984" cy="25559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W:\LILI\DOCTORA\presentacion\argentina_logo_2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091" y="1628800"/>
            <a:ext cx="2555984" cy="25559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LILI\DOCTORA\presentacion\argentina_logo_20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471" y="1628800"/>
            <a:ext cx="2555984" cy="2555984"/>
          </a:xfrm>
          <a:prstGeom prst="rect">
            <a:avLst/>
          </a:prstGeom>
          <a:noFill/>
          <a:extLst>
            <a:ext uri="{909E8E84-426E-40DD-AFC4-6F175D3DCCD1}">
              <a14:hiddenFill xmlns:a14="http://schemas.microsoft.com/office/drawing/2010/main">
                <a:solidFill>
                  <a:srgbClr val="FFFFFF"/>
                </a:solidFill>
              </a14:hiddenFill>
            </a:ext>
          </a:extLst>
        </p:spPr>
      </p:pic>
      <p:sp>
        <p:nvSpPr>
          <p:cNvPr id="16" name="11 Marcador de texto"/>
          <p:cNvSpPr txBox="1">
            <a:spLocks/>
          </p:cNvSpPr>
          <p:nvPr/>
        </p:nvSpPr>
        <p:spPr>
          <a:xfrm>
            <a:off x="3287091" y="588043"/>
            <a:ext cx="2555984" cy="42446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1400" dirty="0" err="1"/>
              <a:t>Futurebrand</a:t>
            </a:r>
            <a:endParaRPr lang="es-ES" sz="1400" dirty="0"/>
          </a:p>
        </p:txBody>
      </p:sp>
      <p:sp>
        <p:nvSpPr>
          <p:cNvPr id="17" name="11 Marcador de texto"/>
          <p:cNvSpPr txBox="1">
            <a:spLocks/>
          </p:cNvSpPr>
          <p:nvPr/>
        </p:nvSpPr>
        <p:spPr>
          <a:xfrm>
            <a:off x="6196472" y="588043"/>
            <a:ext cx="2555983" cy="42446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1400" dirty="0" err="1" smtClean="0"/>
              <a:t>Futurebrand</a:t>
            </a:r>
            <a:endParaRPr lang="es-ES" sz="1400" dirty="0"/>
          </a:p>
        </p:txBody>
      </p:sp>
      <p:sp>
        <p:nvSpPr>
          <p:cNvPr id="18" name="11 Marcador de texto"/>
          <p:cNvSpPr txBox="1">
            <a:spLocks/>
          </p:cNvSpPr>
          <p:nvPr/>
        </p:nvSpPr>
        <p:spPr>
          <a:xfrm>
            <a:off x="6251816" y="4190225"/>
            <a:ext cx="2445295" cy="42446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1400" dirty="0" smtClean="0"/>
              <a:t>2018</a:t>
            </a:r>
            <a:endParaRPr lang="es-ES" sz="1400" dirty="0"/>
          </a:p>
        </p:txBody>
      </p:sp>
      <p:cxnSp>
        <p:nvCxnSpPr>
          <p:cNvPr id="3" name="2 Conector recto"/>
          <p:cNvCxnSpPr/>
          <p:nvPr/>
        </p:nvCxnSpPr>
        <p:spPr>
          <a:xfrm flipH="1">
            <a:off x="412200" y="4005064"/>
            <a:ext cx="24452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flipH="1">
            <a:off x="3342436" y="4005064"/>
            <a:ext cx="24452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flipH="1">
            <a:off x="6251816" y="4005064"/>
            <a:ext cx="24452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11 Marcador de texto"/>
          <p:cNvSpPr txBox="1">
            <a:spLocks/>
          </p:cNvSpPr>
          <p:nvPr/>
        </p:nvSpPr>
        <p:spPr>
          <a:xfrm>
            <a:off x="3342510" y="4190225"/>
            <a:ext cx="2445147" cy="42446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1400" dirty="0" smtClean="0"/>
              <a:t>2012</a:t>
            </a:r>
            <a:endParaRPr lang="es-ES" sz="1400" dirty="0"/>
          </a:p>
        </p:txBody>
      </p:sp>
      <p:sp>
        <p:nvSpPr>
          <p:cNvPr id="24" name="11 Marcador de texto"/>
          <p:cNvSpPr txBox="1">
            <a:spLocks/>
          </p:cNvSpPr>
          <p:nvPr/>
        </p:nvSpPr>
        <p:spPr>
          <a:xfrm>
            <a:off x="412200" y="4190225"/>
            <a:ext cx="2445295" cy="42446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1400" dirty="0" smtClean="0"/>
              <a:t>2005</a:t>
            </a:r>
            <a:endParaRPr lang="es-ES" sz="1400" dirty="0"/>
          </a:p>
        </p:txBody>
      </p:sp>
    </p:spTree>
    <p:extLst>
      <p:ext uri="{BB962C8B-B14F-4D97-AF65-F5344CB8AC3E}">
        <p14:creationId xmlns:p14="http://schemas.microsoft.com/office/powerpoint/2010/main" val="429306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1 Marcador de texto"/>
          <p:cNvSpPr txBox="1">
            <a:spLocks/>
          </p:cNvSpPr>
          <p:nvPr/>
        </p:nvSpPr>
        <p:spPr>
          <a:xfrm>
            <a:off x="0" y="6302780"/>
            <a:ext cx="9144000"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300" b="1" dirty="0"/>
              <a:t>Desarrollo de la Investigación</a:t>
            </a:r>
          </a:p>
        </p:txBody>
      </p:sp>
      <p:sp>
        <p:nvSpPr>
          <p:cNvPr id="12" name="11 Marcador de texto"/>
          <p:cNvSpPr txBox="1">
            <a:spLocks/>
          </p:cNvSpPr>
          <p:nvPr/>
        </p:nvSpPr>
        <p:spPr>
          <a:xfrm>
            <a:off x="0" y="588043"/>
            <a:ext cx="9144000" cy="42446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1400" dirty="0" err="1" smtClean="0"/>
              <a:t>Storytelling</a:t>
            </a:r>
            <a:r>
              <a:rPr lang="es-ES" sz="1400" dirty="0" smtClean="0"/>
              <a:t> y Posicionamiento</a:t>
            </a:r>
            <a:endParaRPr lang="es-ES" sz="1400" dirty="0"/>
          </a:p>
        </p:txBody>
      </p:sp>
      <p:pic>
        <p:nvPicPr>
          <p:cNvPr id="5" name="Imagen 22">
            <a:extLst>
              <a:ext uri="{FF2B5EF4-FFF2-40B4-BE49-F238E27FC236}">
                <a16:creationId xmlns="" xmlns:a16="http://schemas.microsoft.com/office/drawing/2014/main" id="{17B7A6C9-759E-3B4F-B185-769DE991468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69890" y="1224656"/>
            <a:ext cx="7204221" cy="4669929"/>
          </a:xfrm>
          <a:prstGeom prst="rect">
            <a:avLst/>
          </a:prstGeom>
        </p:spPr>
      </p:pic>
    </p:spTree>
    <p:extLst>
      <p:ext uri="{BB962C8B-B14F-4D97-AF65-F5344CB8AC3E}">
        <p14:creationId xmlns:p14="http://schemas.microsoft.com/office/powerpoint/2010/main" val="3676422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Conector recto"/>
          <p:cNvCxnSpPr/>
          <p:nvPr/>
        </p:nvCxnSpPr>
        <p:spPr>
          <a:xfrm>
            <a:off x="1647347" y="6237357"/>
            <a:ext cx="5849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11 Marcador de texto"/>
          <p:cNvSpPr txBox="1">
            <a:spLocks/>
          </p:cNvSpPr>
          <p:nvPr/>
        </p:nvSpPr>
        <p:spPr>
          <a:xfrm>
            <a:off x="939378" y="6302780"/>
            <a:ext cx="7265245"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300" b="1" dirty="0"/>
              <a:t>Marco Teórico</a:t>
            </a:r>
          </a:p>
        </p:txBody>
      </p:sp>
      <p:sp>
        <p:nvSpPr>
          <p:cNvPr id="19" name="Rectángulo 13"/>
          <p:cNvSpPr/>
          <p:nvPr/>
        </p:nvSpPr>
        <p:spPr>
          <a:xfrm>
            <a:off x="1648052" y="1186088"/>
            <a:ext cx="1636622" cy="634929"/>
          </a:xfrm>
          <a:prstGeom prst="rect">
            <a:avLst/>
          </a:prstGeom>
        </p:spPr>
        <p:txBody>
          <a:bodyPr wrap="none" lIns="80147" tIns="40074" rIns="80147" bIns="40074">
            <a:spAutoFit/>
          </a:bodyPr>
          <a:lstStyle/>
          <a:p>
            <a:pPr algn="ctr"/>
            <a:r>
              <a:rPr lang="es-ES" dirty="0" smtClean="0">
                <a:latin typeface="Arial" panose="020B0604020202020204" pitchFamily="34" charset="0"/>
                <a:ea typeface="Verdana" panose="020B0604030504040204" pitchFamily="34" charset="0"/>
              </a:rPr>
              <a:t>Individualidad </a:t>
            </a:r>
          </a:p>
          <a:p>
            <a:pPr algn="ctr"/>
            <a:r>
              <a:rPr lang="es-ES" dirty="0" smtClean="0">
                <a:latin typeface="Arial" panose="020B0604020202020204" pitchFamily="34" charset="0"/>
                <a:ea typeface="Verdana" panose="020B0604030504040204" pitchFamily="34" charset="0"/>
              </a:rPr>
              <a:t>de una cosa</a:t>
            </a:r>
          </a:p>
        </p:txBody>
      </p:sp>
      <p:sp>
        <p:nvSpPr>
          <p:cNvPr id="20" name="19 Elipse"/>
          <p:cNvSpPr/>
          <p:nvPr/>
        </p:nvSpPr>
        <p:spPr>
          <a:xfrm>
            <a:off x="1566363" y="603552"/>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s-ES"/>
          </a:p>
        </p:txBody>
      </p:sp>
      <p:sp>
        <p:nvSpPr>
          <p:cNvPr id="21" name="Rectángulo 13"/>
          <p:cNvSpPr/>
          <p:nvPr/>
        </p:nvSpPr>
        <p:spPr>
          <a:xfrm>
            <a:off x="717344" y="3992318"/>
            <a:ext cx="1636622" cy="911927"/>
          </a:xfrm>
          <a:prstGeom prst="rect">
            <a:avLst/>
          </a:prstGeom>
        </p:spPr>
        <p:txBody>
          <a:bodyPr wrap="none" lIns="80147" tIns="40074" rIns="80147" bIns="40074">
            <a:spAutoFit/>
          </a:bodyPr>
          <a:lstStyle/>
          <a:p>
            <a:pPr algn="ctr"/>
            <a:r>
              <a:rPr lang="es-ES" dirty="0" smtClean="0">
                <a:latin typeface="Arial" panose="020B0604020202020204" pitchFamily="34" charset="0"/>
                <a:ea typeface="Verdana" panose="020B0604030504040204" pitchFamily="34" charset="0"/>
              </a:rPr>
              <a:t>Individuación </a:t>
            </a:r>
          </a:p>
          <a:p>
            <a:pPr algn="ctr"/>
            <a:r>
              <a:rPr lang="es-ES" dirty="0" smtClean="0">
                <a:latin typeface="Arial" panose="020B0604020202020204" pitchFamily="34" charset="0"/>
                <a:ea typeface="Verdana" panose="020B0604030504040204" pitchFamily="34" charset="0"/>
              </a:rPr>
              <a:t>de los </a:t>
            </a:r>
          </a:p>
          <a:p>
            <a:pPr algn="ctr"/>
            <a:r>
              <a:rPr lang="es-ES" dirty="0" smtClean="0">
                <a:latin typeface="Arial" panose="020B0604020202020204" pitchFamily="34" charset="0"/>
                <a:ea typeface="Verdana" panose="020B0604030504040204" pitchFamily="34" charset="0"/>
              </a:rPr>
              <a:t>conocimientos</a:t>
            </a:r>
          </a:p>
        </p:txBody>
      </p:sp>
      <p:sp>
        <p:nvSpPr>
          <p:cNvPr id="22" name="21 Elipse"/>
          <p:cNvSpPr/>
          <p:nvPr/>
        </p:nvSpPr>
        <p:spPr>
          <a:xfrm>
            <a:off x="635655" y="3548281"/>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s-ES"/>
          </a:p>
        </p:txBody>
      </p:sp>
      <p:sp>
        <p:nvSpPr>
          <p:cNvPr id="23" name="Rectángulo 13"/>
          <p:cNvSpPr/>
          <p:nvPr/>
        </p:nvSpPr>
        <p:spPr>
          <a:xfrm>
            <a:off x="4928459" y="2256033"/>
            <a:ext cx="1431501" cy="911927"/>
          </a:xfrm>
          <a:prstGeom prst="rect">
            <a:avLst/>
          </a:prstGeom>
        </p:spPr>
        <p:txBody>
          <a:bodyPr wrap="none" lIns="80147" tIns="40074" rIns="80147" bIns="40074">
            <a:spAutoFit/>
          </a:bodyPr>
          <a:lstStyle/>
          <a:p>
            <a:pPr algn="ctr"/>
            <a:r>
              <a:rPr lang="es-ES" dirty="0" smtClean="0">
                <a:latin typeface="Arial" panose="020B0604020202020204" pitchFamily="34" charset="0"/>
                <a:ea typeface="Verdana" panose="020B0604030504040204" pitchFamily="34" charset="0"/>
              </a:rPr>
              <a:t>Teoría de la </a:t>
            </a:r>
          </a:p>
          <a:p>
            <a:pPr algn="ctr"/>
            <a:r>
              <a:rPr lang="es-ES" dirty="0" smtClean="0">
                <a:latin typeface="Arial" panose="020B0604020202020204" pitchFamily="34" charset="0"/>
                <a:ea typeface="Verdana" panose="020B0604030504040204" pitchFamily="34" charset="0"/>
              </a:rPr>
              <a:t>operación  </a:t>
            </a:r>
          </a:p>
          <a:p>
            <a:pPr algn="ctr"/>
            <a:r>
              <a:rPr lang="es-ES" dirty="0" smtClean="0">
                <a:latin typeface="Arial" panose="020B0604020202020204" pitchFamily="34" charset="0"/>
                <a:ea typeface="Verdana" panose="020B0604030504040204" pitchFamily="34" charset="0"/>
              </a:rPr>
              <a:t>de Diseño</a:t>
            </a:r>
          </a:p>
        </p:txBody>
      </p:sp>
      <p:sp>
        <p:nvSpPr>
          <p:cNvPr id="24" name="23 Elipse"/>
          <p:cNvSpPr/>
          <p:nvPr/>
        </p:nvSpPr>
        <p:spPr>
          <a:xfrm>
            <a:off x="4746032" y="1784894"/>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s-ES"/>
          </a:p>
        </p:txBody>
      </p:sp>
      <p:sp>
        <p:nvSpPr>
          <p:cNvPr id="25" name="Rectángulo 13"/>
          <p:cNvSpPr/>
          <p:nvPr/>
        </p:nvSpPr>
        <p:spPr>
          <a:xfrm>
            <a:off x="6160392" y="4072333"/>
            <a:ext cx="1806426" cy="357930"/>
          </a:xfrm>
          <a:prstGeom prst="rect">
            <a:avLst/>
          </a:prstGeom>
        </p:spPr>
        <p:txBody>
          <a:bodyPr wrap="square" lIns="80147" tIns="40074" rIns="80147" bIns="40074">
            <a:spAutoFit/>
          </a:bodyPr>
          <a:lstStyle/>
          <a:p>
            <a:pPr algn="ctr"/>
            <a:r>
              <a:rPr lang="es-ES" dirty="0" smtClean="0">
                <a:latin typeface="Arial" panose="020B0604020202020204" pitchFamily="34" charset="0"/>
                <a:ea typeface="Verdana" panose="020B0604030504040204" pitchFamily="34" charset="0"/>
              </a:rPr>
              <a:t>Investigación</a:t>
            </a:r>
          </a:p>
        </p:txBody>
      </p:sp>
      <p:sp>
        <p:nvSpPr>
          <p:cNvPr id="26" name="25 Elipse"/>
          <p:cNvSpPr/>
          <p:nvPr/>
        </p:nvSpPr>
        <p:spPr>
          <a:xfrm>
            <a:off x="6166818" y="3387069"/>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s-ES"/>
          </a:p>
        </p:txBody>
      </p:sp>
      <p:sp>
        <p:nvSpPr>
          <p:cNvPr id="27" name="26 Elipse"/>
          <p:cNvSpPr/>
          <p:nvPr/>
        </p:nvSpPr>
        <p:spPr>
          <a:xfrm>
            <a:off x="7020272" y="2532628"/>
            <a:ext cx="1112396" cy="11123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s-ES"/>
          </a:p>
        </p:txBody>
      </p:sp>
      <p:sp>
        <p:nvSpPr>
          <p:cNvPr id="28" name="Rectángulo 13"/>
          <p:cNvSpPr/>
          <p:nvPr/>
        </p:nvSpPr>
        <p:spPr>
          <a:xfrm>
            <a:off x="7033876" y="2771362"/>
            <a:ext cx="1085189" cy="634929"/>
          </a:xfrm>
          <a:prstGeom prst="rect">
            <a:avLst/>
          </a:prstGeom>
        </p:spPr>
        <p:txBody>
          <a:bodyPr wrap="none" lIns="80147" tIns="40074" rIns="80147" bIns="40074">
            <a:spAutoFit/>
          </a:bodyPr>
          <a:lstStyle/>
          <a:p>
            <a:pPr algn="ctr"/>
            <a:r>
              <a:rPr lang="es-ES" dirty="0" smtClean="0">
                <a:latin typeface="Arial" panose="020B0604020202020204" pitchFamily="34" charset="0"/>
                <a:ea typeface="Verdana" panose="020B0604030504040204" pitchFamily="34" charset="0"/>
              </a:rPr>
              <a:t>para </a:t>
            </a:r>
          </a:p>
          <a:p>
            <a:pPr algn="ctr"/>
            <a:r>
              <a:rPr lang="es-ES" dirty="0" smtClean="0">
                <a:latin typeface="Arial" panose="020B0604020202020204" pitchFamily="34" charset="0"/>
                <a:ea typeface="Verdana" panose="020B0604030504040204" pitchFamily="34" charset="0"/>
              </a:rPr>
              <a:t>el diseño</a:t>
            </a:r>
          </a:p>
        </p:txBody>
      </p:sp>
      <p:sp>
        <p:nvSpPr>
          <p:cNvPr id="29" name="28 Elipse"/>
          <p:cNvSpPr/>
          <p:nvPr/>
        </p:nvSpPr>
        <p:spPr>
          <a:xfrm>
            <a:off x="7236456" y="4653296"/>
            <a:ext cx="1440000" cy="144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s-ES"/>
          </a:p>
        </p:txBody>
      </p:sp>
      <p:sp>
        <p:nvSpPr>
          <p:cNvPr id="30" name="Rectángulo 13"/>
          <p:cNvSpPr/>
          <p:nvPr/>
        </p:nvSpPr>
        <p:spPr>
          <a:xfrm>
            <a:off x="7375025" y="5040437"/>
            <a:ext cx="1213429" cy="634929"/>
          </a:xfrm>
          <a:prstGeom prst="rect">
            <a:avLst/>
          </a:prstGeom>
        </p:spPr>
        <p:txBody>
          <a:bodyPr wrap="none" lIns="80147" tIns="40074" rIns="80147" bIns="40074">
            <a:spAutoFit/>
          </a:bodyPr>
          <a:lstStyle/>
          <a:p>
            <a:pPr algn="ctr"/>
            <a:r>
              <a:rPr lang="es-ES" dirty="0" smtClean="0">
                <a:latin typeface="Arial" panose="020B0604020202020204" pitchFamily="34" charset="0"/>
                <a:ea typeface="Verdana" panose="020B0604030504040204" pitchFamily="34" charset="0"/>
              </a:rPr>
              <a:t>a través</a:t>
            </a:r>
          </a:p>
          <a:p>
            <a:pPr algn="ctr"/>
            <a:r>
              <a:rPr lang="es-ES" dirty="0" smtClean="0">
                <a:latin typeface="Arial" panose="020B0604020202020204" pitchFamily="34" charset="0"/>
                <a:ea typeface="Verdana" panose="020B0604030504040204" pitchFamily="34" charset="0"/>
              </a:rPr>
              <a:t>del diseño</a:t>
            </a:r>
          </a:p>
        </p:txBody>
      </p:sp>
      <p:sp>
        <p:nvSpPr>
          <p:cNvPr id="31" name="30 Elipse"/>
          <p:cNvSpPr/>
          <p:nvPr/>
        </p:nvSpPr>
        <p:spPr>
          <a:xfrm>
            <a:off x="5532099" y="4577975"/>
            <a:ext cx="1440000" cy="144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s-ES"/>
          </a:p>
        </p:txBody>
      </p:sp>
      <p:sp>
        <p:nvSpPr>
          <p:cNvPr id="32" name="Rectángulo 13"/>
          <p:cNvSpPr/>
          <p:nvPr/>
        </p:nvSpPr>
        <p:spPr>
          <a:xfrm>
            <a:off x="5709505" y="4980511"/>
            <a:ext cx="1085189" cy="634929"/>
          </a:xfrm>
          <a:prstGeom prst="rect">
            <a:avLst/>
          </a:prstGeom>
        </p:spPr>
        <p:txBody>
          <a:bodyPr wrap="none" lIns="80147" tIns="40074" rIns="80147" bIns="40074">
            <a:spAutoFit/>
          </a:bodyPr>
          <a:lstStyle/>
          <a:p>
            <a:pPr algn="ctr"/>
            <a:r>
              <a:rPr lang="es-ES" dirty="0" smtClean="0">
                <a:latin typeface="Arial" panose="020B0604020202020204" pitchFamily="34" charset="0"/>
                <a:ea typeface="Verdana" panose="020B0604030504040204" pitchFamily="34" charset="0"/>
              </a:rPr>
              <a:t>por </a:t>
            </a:r>
          </a:p>
          <a:p>
            <a:pPr algn="ctr"/>
            <a:r>
              <a:rPr lang="es-ES" dirty="0" smtClean="0">
                <a:latin typeface="Arial" panose="020B0604020202020204" pitchFamily="34" charset="0"/>
                <a:ea typeface="Verdana" panose="020B0604030504040204" pitchFamily="34" charset="0"/>
              </a:rPr>
              <a:t>el diseño</a:t>
            </a:r>
          </a:p>
        </p:txBody>
      </p:sp>
      <p:sp>
        <p:nvSpPr>
          <p:cNvPr id="33" name="Rectángulo 13"/>
          <p:cNvSpPr/>
          <p:nvPr/>
        </p:nvSpPr>
        <p:spPr>
          <a:xfrm>
            <a:off x="2763574" y="2983697"/>
            <a:ext cx="1739214" cy="911927"/>
          </a:xfrm>
          <a:prstGeom prst="rect">
            <a:avLst/>
          </a:prstGeom>
        </p:spPr>
        <p:txBody>
          <a:bodyPr wrap="none" lIns="80147" tIns="40074" rIns="80147" bIns="40074">
            <a:spAutoFit/>
          </a:bodyPr>
          <a:lstStyle/>
          <a:p>
            <a:pPr algn="ctr"/>
            <a:r>
              <a:rPr lang="es-ES" dirty="0" smtClean="0">
                <a:latin typeface="Arial" panose="020B0604020202020204" pitchFamily="34" charset="0"/>
                <a:ea typeface="Verdana" panose="020B0604030504040204" pitchFamily="34" charset="0"/>
              </a:rPr>
              <a:t>Diseñar lo que</a:t>
            </a:r>
          </a:p>
          <a:p>
            <a:pPr algn="ctr"/>
            <a:r>
              <a:rPr lang="es-ES" dirty="0" smtClean="0">
                <a:latin typeface="Arial" panose="020B0604020202020204" pitchFamily="34" charset="0"/>
                <a:ea typeface="Verdana" panose="020B0604030504040204" pitchFamily="34" charset="0"/>
              </a:rPr>
              <a:t>está siendo</a:t>
            </a:r>
          </a:p>
          <a:p>
            <a:pPr algn="ctr"/>
            <a:r>
              <a:rPr lang="es-ES" dirty="0" smtClean="0">
                <a:latin typeface="Arial" panose="020B0604020202020204" pitchFamily="34" charset="0"/>
                <a:ea typeface="Verdana" panose="020B0604030504040204" pitchFamily="34" charset="0"/>
              </a:rPr>
              <a:t>problematizado</a:t>
            </a:r>
          </a:p>
        </p:txBody>
      </p:sp>
      <p:sp>
        <p:nvSpPr>
          <p:cNvPr id="34" name="33 Elipse"/>
          <p:cNvSpPr/>
          <p:nvPr/>
        </p:nvSpPr>
        <p:spPr>
          <a:xfrm>
            <a:off x="2193181" y="1999660"/>
            <a:ext cx="2880000" cy="28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s-ES"/>
          </a:p>
        </p:txBody>
      </p:sp>
    </p:spTree>
    <p:extLst>
      <p:ext uri="{BB962C8B-B14F-4D97-AF65-F5344CB8AC3E}">
        <p14:creationId xmlns:p14="http://schemas.microsoft.com/office/powerpoint/2010/main" val="688532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Marcador de texto"/>
          <p:cNvSpPr txBox="1">
            <a:spLocks/>
          </p:cNvSpPr>
          <p:nvPr/>
        </p:nvSpPr>
        <p:spPr>
          <a:xfrm>
            <a:off x="939378" y="1143240"/>
            <a:ext cx="7265245" cy="4636942"/>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2800" b="1" dirty="0"/>
              <a:t>Se avanzó sobre un espacio del conocimiento nunca abordado sistemáticamente, en el que se articulan aspectos técnicos y discursivos de la arqueología y el diseño. </a:t>
            </a:r>
          </a:p>
          <a:p>
            <a:pPr algn="ctr"/>
            <a:endParaRPr lang="es-ES" sz="2800" b="1" dirty="0"/>
          </a:p>
          <a:p>
            <a:pPr algn="ctr"/>
            <a:r>
              <a:rPr lang="es-ES" sz="2800" b="1" dirty="0"/>
              <a:t>Se respondió sobre las confluencias discursivas que se pueden identificar entre arqueología y diseño en relación a enunciados del lenguaje visual.</a:t>
            </a:r>
          </a:p>
        </p:txBody>
      </p:sp>
      <p:cxnSp>
        <p:nvCxnSpPr>
          <p:cNvPr id="9" name="8 Conector recto"/>
          <p:cNvCxnSpPr/>
          <p:nvPr/>
        </p:nvCxnSpPr>
        <p:spPr>
          <a:xfrm>
            <a:off x="1647347" y="6237357"/>
            <a:ext cx="5849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11 Marcador de texto"/>
          <p:cNvSpPr txBox="1">
            <a:spLocks/>
          </p:cNvSpPr>
          <p:nvPr/>
        </p:nvSpPr>
        <p:spPr>
          <a:xfrm>
            <a:off x="939378" y="6302780"/>
            <a:ext cx="7265245"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300" b="1" dirty="0"/>
              <a:t>Aportes al campo de conocimiento </a:t>
            </a:r>
          </a:p>
        </p:txBody>
      </p:sp>
    </p:spTree>
    <p:extLst>
      <p:ext uri="{BB962C8B-B14F-4D97-AF65-F5344CB8AC3E}">
        <p14:creationId xmlns:p14="http://schemas.microsoft.com/office/powerpoint/2010/main" val="615469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Marcador de texto"/>
          <p:cNvSpPr txBox="1">
            <a:spLocks/>
          </p:cNvSpPr>
          <p:nvPr/>
        </p:nvSpPr>
        <p:spPr>
          <a:xfrm>
            <a:off x="939378" y="1143240"/>
            <a:ext cx="7265245" cy="2742934"/>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AR" sz="2800" b="1" dirty="0"/>
              <a:t>El análisis del discurso arqueológico visibiliza cómo se transforma, </a:t>
            </a:r>
          </a:p>
          <a:p>
            <a:pPr algn="ctr">
              <a:spcBef>
                <a:spcPts val="0"/>
              </a:spcBef>
            </a:pPr>
            <a:r>
              <a:rPr lang="es-AR" sz="2800" b="1" dirty="0"/>
              <a:t>se redefinen los enunciados, </a:t>
            </a:r>
          </a:p>
          <a:p>
            <a:pPr algn="ctr">
              <a:spcBef>
                <a:spcPts val="0"/>
              </a:spcBef>
            </a:pPr>
            <a:r>
              <a:rPr lang="es-AR" sz="2800" b="1" dirty="0"/>
              <a:t>las imágenes y se materializan en diferentes soportes comunicativos.</a:t>
            </a:r>
          </a:p>
        </p:txBody>
      </p:sp>
      <p:cxnSp>
        <p:nvCxnSpPr>
          <p:cNvPr id="9" name="8 Conector recto"/>
          <p:cNvCxnSpPr/>
          <p:nvPr/>
        </p:nvCxnSpPr>
        <p:spPr>
          <a:xfrm>
            <a:off x="1647347" y="6237357"/>
            <a:ext cx="5849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11 Marcador de texto"/>
          <p:cNvSpPr txBox="1">
            <a:spLocks/>
          </p:cNvSpPr>
          <p:nvPr/>
        </p:nvSpPr>
        <p:spPr>
          <a:xfrm>
            <a:off x="939378" y="6302780"/>
            <a:ext cx="7265245"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300" b="1" dirty="0"/>
              <a:t>Conclusión</a:t>
            </a:r>
          </a:p>
        </p:txBody>
      </p:sp>
    </p:spTree>
    <p:extLst>
      <p:ext uri="{BB962C8B-B14F-4D97-AF65-F5344CB8AC3E}">
        <p14:creationId xmlns:p14="http://schemas.microsoft.com/office/powerpoint/2010/main" val="80389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Marcador de texto"/>
          <p:cNvSpPr txBox="1">
            <a:spLocks/>
          </p:cNvSpPr>
          <p:nvPr/>
        </p:nvSpPr>
        <p:spPr>
          <a:xfrm>
            <a:off x="939378" y="1143240"/>
            <a:ext cx="7265245" cy="848926"/>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2800" b="1" dirty="0"/>
              <a:t>Gráficas identificativas en fachadas         de microempresas en Tampico</a:t>
            </a:r>
          </a:p>
        </p:txBody>
      </p:sp>
      <p:sp>
        <p:nvSpPr>
          <p:cNvPr id="5" name="11 Marcador de texto"/>
          <p:cNvSpPr txBox="1">
            <a:spLocks/>
          </p:cNvSpPr>
          <p:nvPr/>
        </p:nvSpPr>
        <p:spPr>
          <a:xfrm>
            <a:off x="1247113" y="2253521"/>
            <a:ext cx="6649775" cy="848926"/>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900" dirty="0"/>
              <a:t>Transformaciones culturales y comunicacionales</a:t>
            </a:r>
          </a:p>
          <a:p>
            <a:pPr algn="ctr">
              <a:spcBef>
                <a:spcPts val="0"/>
              </a:spcBef>
            </a:pPr>
            <a:r>
              <a:rPr lang="es-ES" sz="1900" dirty="0"/>
              <a:t>por impacto comercial, 1994 a 2013</a:t>
            </a:r>
          </a:p>
        </p:txBody>
      </p:sp>
      <p:cxnSp>
        <p:nvCxnSpPr>
          <p:cNvPr id="6" name="5 Conector recto"/>
          <p:cNvCxnSpPr/>
          <p:nvPr/>
        </p:nvCxnSpPr>
        <p:spPr>
          <a:xfrm>
            <a:off x="1616492" y="2188098"/>
            <a:ext cx="59110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1647347" y="6237357"/>
            <a:ext cx="5849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11 Marcador de texto"/>
          <p:cNvSpPr txBox="1">
            <a:spLocks/>
          </p:cNvSpPr>
          <p:nvPr/>
        </p:nvSpPr>
        <p:spPr>
          <a:xfrm>
            <a:off x="939378" y="6302780"/>
            <a:ext cx="7265245"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300" b="1" dirty="0"/>
              <a:t>Tesis </a:t>
            </a:r>
            <a:r>
              <a:rPr lang="es-ES" sz="1300" b="1" dirty="0" smtClean="0"/>
              <a:t>en Maestría en Gestión de Diseño</a:t>
            </a:r>
            <a:endParaRPr lang="es-ES" sz="1300" b="1" dirty="0"/>
          </a:p>
        </p:txBody>
      </p:sp>
    </p:spTree>
    <p:extLst>
      <p:ext uri="{BB962C8B-B14F-4D97-AF65-F5344CB8AC3E}">
        <p14:creationId xmlns:p14="http://schemas.microsoft.com/office/powerpoint/2010/main" val="3497883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Marcador de texto"/>
          <p:cNvSpPr txBox="1">
            <a:spLocks/>
          </p:cNvSpPr>
          <p:nvPr/>
        </p:nvSpPr>
        <p:spPr>
          <a:xfrm>
            <a:off x="939378" y="1143240"/>
            <a:ext cx="7265245" cy="848926"/>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2800" b="1" dirty="0"/>
              <a:t>Rebeca </a:t>
            </a:r>
            <a:r>
              <a:rPr lang="es-ES" sz="2800" b="1" dirty="0" err="1"/>
              <a:t>Isadora</a:t>
            </a:r>
            <a:r>
              <a:rPr lang="es-ES" sz="2800" b="1" dirty="0"/>
              <a:t>                                      Lozano Castro</a:t>
            </a:r>
          </a:p>
        </p:txBody>
      </p:sp>
      <p:cxnSp>
        <p:nvCxnSpPr>
          <p:cNvPr id="6" name="5 Conector recto"/>
          <p:cNvCxnSpPr/>
          <p:nvPr/>
        </p:nvCxnSpPr>
        <p:spPr>
          <a:xfrm>
            <a:off x="1616492" y="2188098"/>
            <a:ext cx="59110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1647347" y="6237357"/>
            <a:ext cx="5849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11 Marcador de texto"/>
          <p:cNvSpPr txBox="1">
            <a:spLocks/>
          </p:cNvSpPr>
          <p:nvPr/>
        </p:nvSpPr>
        <p:spPr>
          <a:xfrm>
            <a:off x="939378" y="6302780"/>
            <a:ext cx="7265245"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300" b="1" dirty="0"/>
              <a:t>Director de Tesis</a:t>
            </a:r>
          </a:p>
        </p:txBody>
      </p:sp>
      <p:sp>
        <p:nvSpPr>
          <p:cNvPr id="8" name="11 Marcador de texto"/>
          <p:cNvSpPr txBox="1">
            <a:spLocks/>
          </p:cNvSpPr>
          <p:nvPr/>
        </p:nvSpPr>
        <p:spPr>
          <a:xfrm>
            <a:off x="1247113" y="2253521"/>
            <a:ext cx="6649775" cy="848926"/>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900" b="1" dirty="0"/>
              <a:t>Diseñadora Gráfica</a:t>
            </a:r>
          </a:p>
          <a:p>
            <a:pPr algn="ctr">
              <a:spcBef>
                <a:spcPts val="0"/>
              </a:spcBef>
            </a:pPr>
            <a:r>
              <a:rPr lang="es-AR" dirty="0"/>
              <a:t>Universidad del Noreste, </a:t>
            </a:r>
            <a:r>
              <a:rPr lang="es-AR" dirty="0" smtClean="0"/>
              <a:t>Tamaulipas</a:t>
            </a:r>
            <a:r>
              <a:rPr lang="es-AR" dirty="0"/>
              <a:t>, México</a:t>
            </a:r>
            <a:endParaRPr lang="es-ES" dirty="0"/>
          </a:p>
          <a:p>
            <a:pPr algn="ctr">
              <a:spcBef>
                <a:spcPts val="0"/>
              </a:spcBef>
            </a:pPr>
            <a:endParaRPr lang="es-ES" dirty="0"/>
          </a:p>
        </p:txBody>
      </p:sp>
      <p:sp>
        <p:nvSpPr>
          <p:cNvPr id="12" name="11 Marcador de texto"/>
          <p:cNvSpPr txBox="1">
            <a:spLocks/>
          </p:cNvSpPr>
          <p:nvPr/>
        </p:nvSpPr>
        <p:spPr>
          <a:xfrm>
            <a:off x="0" y="5845493"/>
            <a:ext cx="9144000"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AR" sz="1400" dirty="0"/>
              <a:t>Dr. Fernando García Santibáñez Saucedo</a:t>
            </a:r>
            <a:endParaRPr lang="es-ES" sz="1400" dirty="0"/>
          </a:p>
        </p:txBody>
      </p:sp>
    </p:spTree>
    <p:extLst>
      <p:ext uri="{BB962C8B-B14F-4D97-AF65-F5344CB8AC3E}">
        <p14:creationId xmlns:p14="http://schemas.microsoft.com/office/powerpoint/2010/main" val="2815636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Marcador de texto"/>
          <p:cNvSpPr txBox="1">
            <a:spLocks/>
          </p:cNvSpPr>
          <p:nvPr/>
        </p:nvSpPr>
        <p:spPr>
          <a:xfrm>
            <a:off x="939378" y="1143240"/>
            <a:ext cx="7265245" cy="2742934"/>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AR" sz="2800" b="1" dirty="0"/>
              <a:t>El análisis del discurso arqueológico visibiliza cómo se transforma, </a:t>
            </a:r>
          </a:p>
          <a:p>
            <a:pPr algn="ctr">
              <a:spcBef>
                <a:spcPts val="0"/>
              </a:spcBef>
            </a:pPr>
            <a:r>
              <a:rPr lang="es-AR" sz="2800" b="1" dirty="0"/>
              <a:t>se redefinen los enunciados, </a:t>
            </a:r>
          </a:p>
          <a:p>
            <a:pPr algn="ctr">
              <a:spcBef>
                <a:spcPts val="0"/>
              </a:spcBef>
            </a:pPr>
            <a:r>
              <a:rPr lang="es-AR" sz="2800" b="1" dirty="0"/>
              <a:t>las imágenes y se materializan en diferentes soportes comunicativos.</a:t>
            </a:r>
          </a:p>
        </p:txBody>
      </p:sp>
      <p:cxnSp>
        <p:nvCxnSpPr>
          <p:cNvPr id="9" name="8 Conector recto"/>
          <p:cNvCxnSpPr/>
          <p:nvPr/>
        </p:nvCxnSpPr>
        <p:spPr>
          <a:xfrm>
            <a:off x="1647347" y="6237357"/>
            <a:ext cx="5849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11 Marcador de texto"/>
          <p:cNvSpPr txBox="1">
            <a:spLocks/>
          </p:cNvSpPr>
          <p:nvPr/>
        </p:nvSpPr>
        <p:spPr>
          <a:xfrm>
            <a:off x="939378" y="6302780"/>
            <a:ext cx="7265245"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300" b="1" dirty="0"/>
              <a:t>Conclusión</a:t>
            </a:r>
          </a:p>
        </p:txBody>
      </p:sp>
    </p:spTree>
    <p:extLst>
      <p:ext uri="{BB962C8B-B14F-4D97-AF65-F5344CB8AC3E}">
        <p14:creationId xmlns:p14="http://schemas.microsoft.com/office/powerpoint/2010/main" val="2671346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Marcador de texto"/>
          <p:cNvSpPr txBox="1">
            <a:spLocks/>
          </p:cNvSpPr>
          <p:nvPr/>
        </p:nvSpPr>
        <p:spPr>
          <a:xfrm>
            <a:off x="939378" y="1143240"/>
            <a:ext cx="7265245" cy="2742934"/>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2800" b="1" dirty="0"/>
              <a:t>¿Por qué empezó a configurarse tempranamente la arquitectura      moderna en Guayaquil en una sociedad con una incipiente modernización        como la ecuatoriana de finales                            de la década de 1920?</a:t>
            </a:r>
            <a:endParaRPr lang="es-AR" sz="2800" b="1" dirty="0"/>
          </a:p>
        </p:txBody>
      </p:sp>
      <p:cxnSp>
        <p:nvCxnSpPr>
          <p:cNvPr id="9" name="8 Conector recto"/>
          <p:cNvCxnSpPr/>
          <p:nvPr/>
        </p:nvCxnSpPr>
        <p:spPr>
          <a:xfrm>
            <a:off x="1647347" y="6237357"/>
            <a:ext cx="5849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11 Marcador de texto"/>
          <p:cNvSpPr txBox="1">
            <a:spLocks/>
          </p:cNvSpPr>
          <p:nvPr/>
        </p:nvSpPr>
        <p:spPr>
          <a:xfrm>
            <a:off x="939378" y="6302780"/>
            <a:ext cx="7265245"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300" b="1" dirty="0"/>
              <a:t>Pregunta Problema</a:t>
            </a:r>
          </a:p>
        </p:txBody>
      </p:sp>
    </p:spTree>
    <p:extLst>
      <p:ext uri="{BB962C8B-B14F-4D97-AF65-F5344CB8AC3E}">
        <p14:creationId xmlns:p14="http://schemas.microsoft.com/office/powerpoint/2010/main" val="3447570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Marcador de texto"/>
          <p:cNvSpPr txBox="1">
            <a:spLocks/>
          </p:cNvSpPr>
          <p:nvPr/>
        </p:nvSpPr>
        <p:spPr>
          <a:xfrm>
            <a:off x="939378" y="1143240"/>
            <a:ext cx="7265245" cy="4636942"/>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2800" b="1" dirty="0"/>
              <a:t>¿De qué manera se reflejaron en la ciudad las ideas de modernidad? </a:t>
            </a:r>
          </a:p>
          <a:p>
            <a:pPr algn="ctr"/>
            <a:endParaRPr lang="es-ES" sz="2800" b="1" dirty="0"/>
          </a:p>
          <a:p>
            <a:pPr algn="ctr"/>
            <a:r>
              <a:rPr lang="es-ES" sz="2800" b="1" dirty="0"/>
              <a:t>¿Cuáles fueron los procesos de modernización de Guayaquil, desde la modernidad conservadora de finales del siglo XIX, la modernidad liberal de inicios del siglo XX hasta el desarrollismo de la década de 1950?</a:t>
            </a:r>
          </a:p>
          <a:p>
            <a:pPr algn="ctr"/>
            <a:endParaRPr lang="es-ES" sz="2800" b="1" dirty="0"/>
          </a:p>
        </p:txBody>
      </p:sp>
      <p:cxnSp>
        <p:nvCxnSpPr>
          <p:cNvPr id="9" name="8 Conector recto"/>
          <p:cNvCxnSpPr/>
          <p:nvPr/>
        </p:nvCxnSpPr>
        <p:spPr>
          <a:xfrm>
            <a:off x="1647347" y="6237357"/>
            <a:ext cx="5849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11 Marcador de texto"/>
          <p:cNvSpPr txBox="1">
            <a:spLocks/>
          </p:cNvSpPr>
          <p:nvPr/>
        </p:nvSpPr>
        <p:spPr>
          <a:xfrm>
            <a:off x="939378" y="6302780"/>
            <a:ext cx="7265245"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300" b="1" dirty="0"/>
              <a:t>Pregunta Problema</a:t>
            </a:r>
          </a:p>
        </p:txBody>
      </p:sp>
    </p:spTree>
    <p:extLst>
      <p:ext uri="{BB962C8B-B14F-4D97-AF65-F5344CB8AC3E}">
        <p14:creationId xmlns:p14="http://schemas.microsoft.com/office/powerpoint/2010/main" val="2677450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Conector recto"/>
          <p:cNvCxnSpPr/>
          <p:nvPr/>
        </p:nvCxnSpPr>
        <p:spPr>
          <a:xfrm>
            <a:off x="1647347" y="6237357"/>
            <a:ext cx="5849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11 Marcador de texto"/>
          <p:cNvSpPr txBox="1">
            <a:spLocks/>
          </p:cNvSpPr>
          <p:nvPr/>
        </p:nvSpPr>
        <p:spPr>
          <a:xfrm>
            <a:off x="939378" y="6302780"/>
            <a:ext cx="7265245"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300" b="1" dirty="0"/>
              <a:t>Recorrido Metodológico</a:t>
            </a:r>
          </a:p>
        </p:txBody>
      </p:sp>
      <p:sp>
        <p:nvSpPr>
          <p:cNvPr id="5" name="Rectángulo 7"/>
          <p:cNvSpPr/>
          <p:nvPr/>
        </p:nvSpPr>
        <p:spPr>
          <a:xfrm>
            <a:off x="2859598" y="3649142"/>
            <a:ext cx="1110837" cy="357930"/>
          </a:xfrm>
          <a:prstGeom prst="rect">
            <a:avLst/>
          </a:prstGeom>
        </p:spPr>
        <p:txBody>
          <a:bodyPr wrap="none" lIns="80147" tIns="40074" rIns="80147" bIns="40074">
            <a:spAutoFit/>
          </a:bodyPr>
          <a:lstStyle/>
          <a:p>
            <a:pPr algn="ctr"/>
            <a:r>
              <a:rPr lang="es-ES" dirty="0" smtClean="0">
                <a:latin typeface="Arial" panose="020B0604020202020204" pitchFamily="34" charset="0"/>
                <a:ea typeface="Verdana" panose="020B0604030504040204" pitchFamily="34" charset="0"/>
              </a:rPr>
              <a:t>Hipótesis</a:t>
            </a:r>
          </a:p>
        </p:txBody>
      </p:sp>
      <p:sp>
        <p:nvSpPr>
          <p:cNvPr id="6" name="Rectángulo 9"/>
          <p:cNvSpPr/>
          <p:nvPr/>
        </p:nvSpPr>
        <p:spPr>
          <a:xfrm>
            <a:off x="5017909" y="1406989"/>
            <a:ext cx="1572502" cy="357930"/>
          </a:xfrm>
          <a:prstGeom prst="rect">
            <a:avLst/>
          </a:prstGeom>
        </p:spPr>
        <p:txBody>
          <a:bodyPr wrap="none" lIns="80147" tIns="40074" rIns="80147" bIns="40074">
            <a:spAutoFit/>
          </a:bodyPr>
          <a:lstStyle/>
          <a:p>
            <a:pPr algn="ctr"/>
            <a:r>
              <a:rPr lang="es-ES" dirty="0" smtClean="0">
                <a:latin typeface="Arial" panose="020B0604020202020204" pitchFamily="34" charset="0"/>
                <a:ea typeface="Verdana" panose="020B0604030504040204" pitchFamily="34" charset="0"/>
              </a:rPr>
              <a:t>Antecedentes</a:t>
            </a:r>
          </a:p>
        </p:txBody>
      </p:sp>
      <p:sp>
        <p:nvSpPr>
          <p:cNvPr id="7" name="Rectángulo 11"/>
          <p:cNvSpPr/>
          <p:nvPr/>
        </p:nvSpPr>
        <p:spPr>
          <a:xfrm>
            <a:off x="6181270" y="2520749"/>
            <a:ext cx="1495558" cy="634929"/>
          </a:xfrm>
          <a:prstGeom prst="rect">
            <a:avLst/>
          </a:prstGeom>
        </p:spPr>
        <p:txBody>
          <a:bodyPr wrap="none" lIns="80147" tIns="40074" rIns="80147" bIns="40074">
            <a:spAutoFit/>
          </a:bodyPr>
          <a:lstStyle/>
          <a:p>
            <a:pPr algn="ctr"/>
            <a:r>
              <a:rPr lang="es-ES" dirty="0" smtClean="0">
                <a:latin typeface="Arial" panose="020B0604020202020204" pitchFamily="34" charset="0"/>
                <a:ea typeface="Verdana" panose="020B0604030504040204" pitchFamily="34" charset="0"/>
              </a:rPr>
              <a:t>Tipo de </a:t>
            </a:r>
          </a:p>
          <a:p>
            <a:pPr algn="ctr"/>
            <a:r>
              <a:rPr lang="es-ES" dirty="0" smtClean="0">
                <a:latin typeface="Arial" panose="020B0604020202020204" pitchFamily="34" charset="0"/>
                <a:ea typeface="Verdana" panose="020B0604030504040204" pitchFamily="34" charset="0"/>
              </a:rPr>
              <a:t>investigación</a:t>
            </a:r>
          </a:p>
        </p:txBody>
      </p:sp>
      <p:sp>
        <p:nvSpPr>
          <p:cNvPr id="8" name="Rectángulo 13"/>
          <p:cNvSpPr/>
          <p:nvPr/>
        </p:nvSpPr>
        <p:spPr>
          <a:xfrm>
            <a:off x="1030974" y="2171237"/>
            <a:ext cx="1123661" cy="357930"/>
          </a:xfrm>
          <a:prstGeom prst="rect">
            <a:avLst/>
          </a:prstGeom>
        </p:spPr>
        <p:txBody>
          <a:bodyPr wrap="none" lIns="80147" tIns="40074" rIns="80147" bIns="40074">
            <a:spAutoFit/>
          </a:bodyPr>
          <a:lstStyle/>
          <a:p>
            <a:pPr algn="ctr"/>
            <a:r>
              <a:rPr lang="es-ES" dirty="0" smtClean="0">
                <a:latin typeface="Arial" panose="020B0604020202020204" pitchFamily="34" charset="0"/>
                <a:ea typeface="Verdana" panose="020B0604030504040204" pitchFamily="34" charset="0"/>
              </a:rPr>
              <a:t>Objetivos</a:t>
            </a:r>
          </a:p>
        </p:txBody>
      </p:sp>
      <p:sp>
        <p:nvSpPr>
          <p:cNvPr id="10" name="Rectángulo 15"/>
          <p:cNvSpPr/>
          <p:nvPr/>
        </p:nvSpPr>
        <p:spPr>
          <a:xfrm>
            <a:off x="5048547" y="3910286"/>
            <a:ext cx="1495558" cy="357930"/>
          </a:xfrm>
          <a:prstGeom prst="rect">
            <a:avLst/>
          </a:prstGeom>
        </p:spPr>
        <p:txBody>
          <a:bodyPr wrap="none" lIns="80147" tIns="40074" rIns="80147" bIns="40074">
            <a:spAutoFit/>
          </a:bodyPr>
          <a:lstStyle/>
          <a:p>
            <a:pPr algn="ctr"/>
            <a:r>
              <a:rPr lang="es-ES" dirty="0" smtClean="0">
                <a:latin typeface="Arial" panose="020B0604020202020204" pitchFamily="34" charset="0"/>
                <a:ea typeface="Verdana" panose="020B0604030504040204" pitchFamily="34" charset="0"/>
              </a:rPr>
              <a:t>Instrumentos</a:t>
            </a:r>
          </a:p>
        </p:txBody>
      </p:sp>
      <p:sp>
        <p:nvSpPr>
          <p:cNvPr id="12" name="Rectángulo 20"/>
          <p:cNvSpPr/>
          <p:nvPr/>
        </p:nvSpPr>
        <p:spPr>
          <a:xfrm>
            <a:off x="7144410" y="4350507"/>
            <a:ext cx="1239077" cy="634929"/>
          </a:xfrm>
          <a:prstGeom prst="rect">
            <a:avLst/>
          </a:prstGeom>
        </p:spPr>
        <p:txBody>
          <a:bodyPr wrap="none" lIns="80147" tIns="40074" rIns="80147" bIns="40074">
            <a:spAutoFit/>
          </a:bodyPr>
          <a:lstStyle/>
          <a:p>
            <a:pPr algn="ctr"/>
            <a:r>
              <a:rPr lang="es-ES" dirty="0" smtClean="0">
                <a:latin typeface="Arial" panose="020B0604020202020204" pitchFamily="34" charset="0"/>
                <a:ea typeface="Verdana" panose="020B0604030504040204" pitchFamily="34" charset="0"/>
              </a:rPr>
              <a:t>Datos </a:t>
            </a:r>
          </a:p>
          <a:p>
            <a:pPr algn="ctr"/>
            <a:r>
              <a:rPr lang="es-ES" dirty="0" smtClean="0">
                <a:latin typeface="Arial" panose="020B0604020202020204" pitchFamily="34" charset="0"/>
                <a:ea typeface="Verdana" panose="020B0604030504040204" pitchFamily="34" charset="0"/>
              </a:rPr>
              <a:t>recabados</a:t>
            </a:r>
          </a:p>
        </p:txBody>
      </p:sp>
      <p:sp>
        <p:nvSpPr>
          <p:cNvPr id="13" name="12 Elipse"/>
          <p:cNvSpPr/>
          <p:nvPr/>
        </p:nvSpPr>
        <p:spPr>
          <a:xfrm>
            <a:off x="4904160" y="685954"/>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s-ES"/>
          </a:p>
        </p:txBody>
      </p:sp>
      <p:sp>
        <p:nvSpPr>
          <p:cNvPr id="14" name="13 Elipse"/>
          <p:cNvSpPr/>
          <p:nvPr/>
        </p:nvSpPr>
        <p:spPr>
          <a:xfrm>
            <a:off x="6029049" y="1938213"/>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s-ES"/>
          </a:p>
        </p:txBody>
      </p:sp>
      <p:sp>
        <p:nvSpPr>
          <p:cNvPr id="15" name="14 Elipse"/>
          <p:cNvSpPr/>
          <p:nvPr/>
        </p:nvSpPr>
        <p:spPr>
          <a:xfrm>
            <a:off x="1795016" y="2208107"/>
            <a:ext cx="3240000" cy="324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s-ES"/>
          </a:p>
        </p:txBody>
      </p:sp>
      <p:sp>
        <p:nvSpPr>
          <p:cNvPr id="16" name="15 Elipse"/>
          <p:cNvSpPr/>
          <p:nvPr/>
        </p:nvSpPr>
        <p:spPr>
          <a:xfrm>
            <a:off x="692804" y="1450202"/>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s-ES"/>
          </a:p>
        </p:txBody>
      </p:sp>
      <p:sp>
        <p:nvSpPr>
          <p:cNvPr id="17" name="16 Elipse"/>
          <p:cNvSpPr/>
          <p:nvPr/>
        </p:nvSpPr>
        <p:spPr>
          <a:xfrm>
            <a:off x="4896326" y="3189251"/>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s-ES"/>
          </a:p>
        </p:txBody>
      </p:sp>
      <p:sp>
        <p:nvSpPr>
          <p:cNvPr id="18" name="17 Elipse"/>
          <p:cNvSpPr/>
          <p:nvPr/>
        </p:nvSpPr>
        <p:spPr>
          <a:xfrm>
            <a:off x="7043948" y="3947628"/>
            <a:ext cx="1440000" cy="14406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s-ES"/>
          </a:p>
        </p:txBody>
      </p:sp>
    </p:spTree>
    <p:extLst>
      <p:ext uri="{BB962C8B-B14F-4D97-AF65-F5344CB8AC3E}">
        <p14:creationId xmlns:p14="http://schemas.microsoft.com/office/powerpoint/2010/main" val="407982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22">
            <a:extLst>
              <a:ext uri="{FF2B5EF4-FFF2-40B4-BE49-F238E27FC236}">
                <a16:creationId xmlns="" xmlns:a16="http://schemas.microsoft.com/office/drawing/2014/main" id="{17B7A6C9-759E-3B4F-B185-769DE9914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013" y="3933"/>
            <a:ext cx="7799975" cy="6233424"/>
          </a:xfrm>
          <a:prstGeom prst="rect">
            <a:avLst/>
          </a:prstGeom>
        </p:spPr>
      </p:pic>
      <p:sp>
        <p:nvSpPr>
          <p:cNvPr id="11" name="11 Marcador de texto"/>
          <p:cNvSpPr txBox="1">
            <a:spLocks/>
          </p:cNvSpPr>
          <p:nvPr/>
        </p:nvSpPr>
        <p:spPr>
          <a:xfrm>
            <a:off x="0" y="6302780"/>
            <a:ext cx="9144000"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300" b="1" dirty="0"/>
              <a:t>Desarrollo de la Investigación</a:t>
            </a:r>
          </a:p>
        </p:txBody>
      </p:sp>
      <p:sp>
        <p:nvSpPr>
          <p:cNvPr id="20" name="11 Marcador de texto"/>
          <p:cNvSpPr txBox="1">
            <a:spLocks/>
          </p:cNvSpPr>
          <p:nvPr/>
        </p:nvSpPr>
        <p:spPr>
          <a:xfrm>
            <a:off x="0" y="783975"/>
            <a:ext cx="9144000" cy="42446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1300" dirty="0"/>
              <a:t>Comportamiento de la Arquitectura Desarrollista de Guayaquil en la década de 1960 </a:t>
            </a:r>
          </a:p>
        </p:txBody>
      </p:sp>
    </p:spTree>
    <p:extLst>
      <p:ext uri="{BB962C8B-B14F-4D97-AF65-F5344CB8AC3E}">
        <p14:creationId xmlns:p14="http://schemas.microsoft.com/office/powerpoint/2010/main" val="4073721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1 Marcador de texto"/>
          <p:cNvSpPr txBox="1">
            <a:spLocks/>
          </p:cNvSpPr>
          <p:nvPr/>
        </p:nvSpPr>
        <p:spPr>
          <a:xfrm>
            <a:off x="0" y="6302780"/>
            <a:ext cx="9144000"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300" b="1" dirty="0"/>
              <a:t>Desarrollo de la Investigación</a:t>
            </a:r>
          </a:p>
        </p:txBody>
      </p:sp>
      <p:pic>
        <p:nvPicPr>
          <p:cNvPr id="4" name="Imagen 22">
            <a:extLst>
              <a:ext uri="{FF2B5EF4-FFF2-40B4-BE49-F238E27FC236}">
                <a16:creationId xmlns="" xmlns:a16="http://schemas.microsoft.com/office/drawing/2014/main" id="{17B7A6C9-759E-3B4F-B185-769DE9914683}"/>
              </a:ext>
            </a:extLst>
          </p:cNvPr>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872808" y="1207334"/>
            <a:ext cx="3240000" cy="4897753"/>
          </a:xfrm>
          <a:prstGeom prst="rect">
            <a:avLst/>
          </a:prstGeom>
        </p:spPr>
      </p:pic>
      <p:sp>
        <p:nvSpPr>
          <p:cNvPr id="5" name="11 Marcador de texto"/>
          <p:cNvSpPr txBox="1">
            <a:spLocks/>
          </p:cNvSpPr>
          <p:nvPr/>
        </p:nvSpPr>
        <p:spPr>
          <a:xfrm>
            <a:off x="877529" y="783975"/>
            <a:ext cx="3235280" cy="42446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1300" dirty="0" smtClean="0"/>
              <a:t>John </a:t>
            </a:r>
            <a:r>
              <a:rPr lang="es-ES" sz="1300" dirty="0" err="1" smtClean="0"/>
              <a:t>Jennings</a:t>
            </a:r>
            <a:endParaRPr lang="es-ES" sz="1300" dirty="0"/>
          </a:p>
        </p:txBody>
      </p:sp>
      <p:pic>
        <p:nvPicPr>
          <p:cNvPr id="6" name="Imagen 22">
            <a:extLst>
              <a:ext uri="{FF2B5EF4-FFF2-40B4-BE49-F238E27FC236}">
                <a16:creationId xmlns="" xmlns:a16="http://schemas.microsoft.com/office/drawing/2014/main" id="{17B7A6C9-759E-3B4F-B185-769DE9914683}"/>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rot="5400000">
            <a:off x="4187698" y="2037311"/>
            <a:ext cx="4897751" cy="3240000"/>
          </a:xfrm>
          <a:prstGeom prst="rect">
            <a:avLst/>
          </a:prstGeom>
        </p:spPr>
      </p:pic>
      <p:sp>
        <p:nvSpPr>
          <p:cNvPr id="7" name="11 Marcador de texto"/>
          <p:cNvSpPr txBox="1">
            <a:spLocks/>
          </p:cNvSpPr>
          <p:nvPr/>
        </p:nvSpPr>
        <p:spPr>
          <a:xfrm>
            <a:off x="5016573" y="783975"/>
            <a:ext cx="3240001" cy="42446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1300" dirty="0" smtClean="0"/>
              <a:t>Steve Johnson</a:t>
            </a:r>
            <a:endParaRPr lang="es-ES" sz="1300" dirty="0"/>
          </a:p>
        </p:txBody>
      </p:sp>
    </p:spTree>
    <p:extLst>
      <p:ext uri="{BB962C8B-B14F-4D97-AF65-F5344CB8AC3E}">
        <p14:creationId xmlns:p14="http://schemas.microsoft.com/office/powerpoint/2010/main" val="2705673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346</Words>
  <Application>Microsoft Office PowerPoint</Application>
  <PresentationFormat>Presentación en pantalla (4:3)</PresentationFormat>
  <Paragraphs>73</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Liliana Mariela Concolino</dc:creator>
  <cp:lastModifiedBy>Liliana Mariela Concolino</cp:lastModifiedBy>
  <cp:revision>13</cp:revision>
  <dcterms:created xsi:type="dcterms:W3CDTF">2018-08-28T15:33:04Z</dcterms:created>
  <dcterms:modified xsi:type="dcterms:W3CDTF">2018-08-30T12:52:20Z</dcterms:modified>
</cp:coreProperties>
</file>