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2"/>
  </p:notesMasterIdLst>
  <p:handoutMasterIdLst>
    <p:handoutMasterId r:id="rId13"/>
  </p:handoutMasterIdLst>
  <p:sldIdLst>
    <p:sldId id="289" r:id="rId3"/>
    <p:sldId id="287" r:id="rId4"/>
    <p:sldId id="301" r:id="rId5"/>
    <p:sldId id="302" r:id="rId6"/>
    <p:sldId id="305" r:id="rId7"/>
    <p:sldId id="303" r:id="rId8"/>
    <p:sldId id="259" r:id="rId9"/>
    <p:sldId id="28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529"/>
    <a:srgbClr val="072436"/>
    <a:srgbClr val="F26622"/>
    <a:srgbClr val="9CB33B"/>
    <a:srgbClr val="00A6C9"/>
    <a:srgbClr val="95C0BE"/>
    <a:srgbClr val="E30619"/>
    <a:srgbClr val="203B6C"/>
    <a:srgbClr val="00568F"/>
    <a:srgbClr val="002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25582-2C83-4984-99C3-57F5C3DA235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477B0-41AA-444F-AB51-35F3D7755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33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6DB0E-8B42-2944-B770-8D7E907CFA5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C8650-C737-664F-8462-6150C9FE5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10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62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B00AB3-E278-364B-8ABE-669B00BAA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6803"/>
            <a:ext cx="538454" cy="538454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</p:pic>
      <p:grpSp>
        <p:nvGrpSpPr>
          <p:cNvPr id="11" name="Group 10"/>
          <p:cNvGrpSpPr/>
          <p:nvPr userDrawn="1"/>
        </p:nvGrpSpPr>
        <p:grpSpPr>
          <a:xfrm>
            <a:off x="324664" y="1364258"/>
            <a:ext cx="10503049" cy="5294967"/>
            <a:chOff x="48525" y="1880123"/>
            <a:chExt cx="10796259" cy="55267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2325" y="1880123"/>
              <a:ext cx="6654587" cy="487846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25" y="1880123"/>
              <a:ext cx="4496783" cy="51094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340" y="1958376"/>
              <a:ext cx="6527444" cy="5448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500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578" y="-3343"/>
            <a:ext cx="12195578" cy="6861343"/>
          </a:xfrm>
          <a:prstGeom prst="rect">
            <a:avLst/>
          </a:prstGeom>
          <a:solidFill>
            <a:srgbClr val="24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B00AB3-E278-364B-8ABE-669B00BAA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6803"/>
            <a:ext cx="538454" cy="538454"/>
          </a:xfrm>
          <a:prstGeom prst="rect">
            <a:avLst/>
          </a:prstGeom>
          <a:solidFill>
            <a:srgbClr val="000000"/>
          </a:solidFill>
          <a:ln>
            <a:solidFill>
              <a:srgbClr val="242529"/>
            </a:solidFill>
          </a:ln>
        </p:spPr>
      </p:pic>
      <p:grpSp>
        <p:nvGrpSpPr>
          <p:cNvPr id="9" name="Group 8"/>
          <p:cNvGrpSpPr/>
          <p:nvPr userDrawn="1"/>
        </p:nvGrpSpPr>
        <p:grpSpPr>
          <a:xfrm>
            <a:off x="364518" y="1549583"/>
            <a:ext cx="10503049" cy="5294967"/>
            <a:chOff x="48525" y="1880123"/>
            <a:chExt cx="10796259" cy="55267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2325" y="1880123"/>
              <a:ext cx="6654587" cy="48784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25" y="1880123"/>
              <a:ext cx="4496783" cy="51094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340" y="1958376"/>
              <a:ext cx="6527444" cy="5448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9739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578" y="-3343"/>
            <a:ext cx="12195578" cy="6861343"/>
          </a:xfrm>
          <a:prstGeom prst="rect">
            <a:avLst/>
          </a:prstGeom>
          <a:solidFill>
            <a:srgbClr val="24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00AB3-E278-364B-8ABE-669B00BAA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6803"/>
            <a:ext cx="538454" cy="538454"/>
          </a:xfrm>
          <a:prstGeom prst="rect">
            <a:avLst/>
          </a:prstGeom>
          <a:solidFill>
            <a:srgbClr val="000000"/>
          </a:solidFill>
          <a:ln>
            <a:solidFill>
              <a:srgbClr val="242529"/>
            </a:solidFill>
          </a:ln>
        </p:spPr>
      </p:pic>
      <p:grpSp>
        <p:nvGrpSpPr>
          <p:cNvPr id="8" name="Group 7"/>
          <p:cNvGrpSpPr/>
          <p:nvPr userDrawn="1"/>
        </p:nvGrpSpPr>
        <p:grpSpPr>
          <a:xfrm>
            <a:off x="1181697" y="1038480"/>
            <a:ext cx="10041911" cy="4777695"/>
            <a:chOff x="48525" y="1880123"/>
            <a:chExt cx="10796259" cy="55267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2325" y="1880123"/>
              <a:ext cx="6654587" cy="487846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25" y="1880123"/>
              <a:ext cx="4496783" cy="510949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340" y="1958376"/>
              <a:ext cx="6527444" cy="5448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868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0800-6B9B-4625-9334-BFB7F33F99B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72D8-E0E1-48ED-837D-73F75171A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889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0800-6B9B-4625-9334-BFB7F33F99B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72D8-E0E1-48ED-837D-73F75171A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898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0800-6B9B-4625-9334-BFB7F33F99B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72D8-E0E1-48ED-837D-73F75171A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29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0800-6B9B-4625-9334-BFB7F33F99B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72D8-E0E1-48ED-837D-73F75171A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766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0800-6B9B-4625-9334-BFB7F33F99B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72D8-E0E1-48ED-837D-73F75171A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798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0800-6B9B-4625-9334-BFB7F33F99B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72D8-E0E1-48ED-837D-73F75171A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11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1" r="37584"/>
          <a:stretch/>
        </p:blipFill>
        <p:spPr>
          <a:xfrm>
            <a:off x="4598378" y="1"/>
            <a:ext cx="7607799" cy="6858000"/>
          </a:xfrm>
          <a:prstGeom prst="rect">
            <a:avLst/>
          </a:prstGeom>
        </p:spPr>
      </p:pic>
      <p:sp>
        <p:nvSpPr>
          <p:cNvPr id="6" name="Rectangle 30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6954982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7001164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001164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00AB3-E278-364B-8ABE-669B00BAA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1474" y="366802"/>
            <a:ext cx="961737" cy="961737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  <p:sp>
        <p:nvSpPr>
          <p:cNvPr id="5" name="Rectangle 4"/>
          <p:cNvSpPr/>
          <p:nvPr userDrawn="1"/>
        </p:nvSpPr>
        <p:spPr>
          <a:xfrm>
            <a:off x="371474" y="1632565"/>
            <a:ext cx="961737" cy="45719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1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2" b="28921"/>
          <a:stretch/>
        </p:blipFill>
        <p:spPr>
          <a:xfrm flipV="1">
            <a:off x="0" y="-9238"/>
            <a:ext cx="12192000" cy="415636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-9237"/>
            <a:ext cx="12192000" cy="4156363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 userDrawn="1"/>
        </p:nvSpPr>
        <p:spPr>
          <a:xfrm>
            <a:off x="972413" y="3115427"/>
            <a:ext cx="3294785" cy="3210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B00AB3-E278-364B-8ABE-669B00BAA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1474" y="368299"/>
            <a:ext cx="961737" cy="9617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Oval 9"/>
          <p:cNvSpPr/>
          <p:nvPr userDrawn="1"/>
        </p:nvSpPr>
        <p:spPr>
          <a:xfrm>
            <a:off x="1191265" y="3285254"/>
            <a:ext cx="2872509" cy="2817092"/>
          </a:xfrm>
          <a:prstGeom prst="ellipse">
            <a:avLst/>
          </a:prstGeom>
          <a:solidFill>
            <a:srgbClr val="00263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4440011" y="3111599"/>
            <a:ext cx="3294785" cy="3210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 userDrawn="1"/>
        </p:nvSpPr>
        <p:spPr>
          <a:xfrm>
            <a:off x="7871964" y="3111599"/>
            <a:ext cx="3294785" cy="3210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371474" y="1634062"/>
            <a:ext cx="96173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4651150" y="3285254"/>
            <a:ext cx="2872509" cy="2817092"/>
          </a:xfrm>
          <a:prstGeom prst="ellipse">
            <a:avLst/>
          </a:prstGeom>
          <a:solidFill>
            <a:srgbClr val="00263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 userDrawn="1"/>
        </p:nvSpPr>
        <p:spPr>
          <a:xfrm>
            <a:off x="8092337" y="3312279"/>
            <a:ext cx="2872509" cy="2817092"/>
          </a:xfrm>
          <a:prstGeom prst="ellipse">
            <a:avLst/>
          </a:prstGeom>
          <a:solidFill>
            <a:srgbClr val="00263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238524" y="5412144"/>
            <a:ext cx="11722567" cy="100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1360694" y="5453625"/>
            <a:ext cx="2496114" cy="86260"/>
          </a:xfrm>
          <a:prstGeom prst="rect">
            <a:avLst/>
          </a:prstGeom>
          <a:solidFill>
            <a:srgbClr val="0026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839346" y="5453625"/>
            <a:ext cx="2496114" cy="86260"/>
          </a:xfrm>
          <a:prstGeom prst="rect">
            <a:avLst/>
          </a:prstGeom>
          <a:solidFill>
            <a:srgbClr val="0026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Down Arrow 24"/>
          <p:cNvSpPr/>
          <p:nvPr userDrawn="1"/>
        </p:nvSpPr>
        <p:spPr>
          <a:xfrm>
            <a:off x="2433260" y="5539885"/>
            <a:ext cx="350982" cy="360219"/>
          </a:xfrm>
          <a:prstGeom prst="downArrow">
            <a:avLst/>
          </a:prstGeom>
          <a:solidFill>
            <a:srgbClr val="002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Down Arrow 25"/>
          <p:cNvSpPr/>
          <p:nvPr userDrawn="1"/>
        </p:nvSpPr>
        <p:spPr>
          <a:xfrm>
            <a:off x="5911912" y="5539885"/>
            <a:ext cx="350982" cy="360219"/>
          </a:xfrm>
          <a:prstGeom prst="downArrow">
            <a:avLst/>
          </a:prstGeom>
          <a:solidFill>
            <a:srgbClr val="002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 userDrawn="1"/>
        </p:nvSpPr>
        <p:spPr>
          <a:xfrm>
            <a:off x="8290685" y="5456934"/>
            <a:ext cx="2496114" cy="86260"/>
          </a:xfrm>
          <a:prstGeom prst="rect">
            <a:avLst/>
          </a:prstGeom>
          <a:solidFill>
            <a:srgbClr val="0026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Down Arrow 29"/>
          <p:cNvSpPr/>
          <p:nvPr userDrawn="1"/>
        </p:nvSpPr>
        <p:spPr>
          <a:xfrm>
            <a:off x="9363251" y="5543194"/>
            <a:ext cx="350982" cy="360219"/>
          </a:xfrm>
          <a:prstGeom prst="downArrow">
            <a:avLst/>
          </a:prstGeom>
          <a:solidFill>
            <a:srgbClr val="002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256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578" y="-3343"/>
            <a:ext cx="12195578" cy="1758991"/>
          </a:xfrm>
          <a:prstGeom prst="rect">
            <a:avLst/>
          </a:prstGeom>
          <a:solidFill>
            <a:srgbClr val="24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B00AB3-E278-364B-8ABE-669B00BAA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6803"/>
            <a:ext cx="538454" cy="538454"/>
          </a:xfrm>
          <a:prstGeom prst="rect">
            <a:avLst/>
          </a:prstGeom>
          <a:solidFill>
            <a:srgbClr val="000000"/>
          </a:solidFill>
          <a:ln>
            <a:solidFill>
              <a:srgbClr val="242529"/>
            </a:solidFill>
          </a:ln>
        </p:spPr>
      </p:pic>
      <p:sp>
        <p:nvSpPr>
          <p:cNvPr id="24" name="Rectangle 23"/>
          <p:cNvSpPr/>
          <p:nvPr userDrawn="1"/>
        </p:nvSpPr>
        <p:spPr>
          <a:xfrm>
            <a:off x="327313" y="4703839"/>
            <a:ext cx="3269306" cy="11233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otham Narrow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AI 1.2 (IMT)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Gotham Book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3300 – 3400 MHz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Gotham Book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3600 - 3800 MHz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Gotham Book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7025 – 7125 MHz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Gotham Book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10-10.5 GHz</a:t>
            </a:r>
          </a:p>
          <a:p>
            <a:pPr algn="ctr"/>
            <a:endParaRPr lang="en-US" sz="1100" dirty="0">
              <a:solidFill>
                <a:schemeClr val="bg1"/>
              </a:solidFill>
              <a:latin typeface="Gotham Book" panose="02000604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9802588" y="5814295"/>
            <a:ext cx="3269306" cy="4462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otham Narrow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AI 1.1 (IMT)</a:t>
            </a:r>
          </a:p>
          <a:p>
            <a:pPr algn="ctr"/>
            <a:endParaRPr lang="en-US" sz="1100" dirty="0">
              <a:solidFill>
                <a:schemeClr val="bg1"/>
              </a:solidFill>
              <a:latin typeface="Gotham Book" panose="02000604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635408" y="4002360"/>
            <a:ext cx="3269306" cy="61555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otham Narrow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AI 1.1 (IMT)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Gotham Book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4800 – 4990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Gotham Book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MHz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-979215" y="5046586"/>
            <a:ext cx="3269306" cy="63094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otham Narrow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IMT in Fixed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Gotham Narrow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Service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Gotham Book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Topic 9.1c</a:t>
            </a:r>
          </a:p>
        </p:txBody>
      </p:sp>
    </p:spTree>
    <p:extLst>
      <p:ext uri="{BB962C8B-B14F-4D97-AF65-F5344CB8AC3E}">
        <p14:creationId xmlns:p14="http://schemas.microsoft.com/office/powerpoint/2010/main" val="1348575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578" y="-3343"/>
            <a:ext cx="12195578" cy="2099998"/>
          </a:xfrm>
          <a:prstGeom prst="rect">
            <a:avLst/>
          </a:prstGeom>
          <a:solidFill>
            <a:srgbClr val="24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B00AB3-E278-364B-8ABE-669B00BAA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6803"/>
            <a:ext cx="538454" cy="538454"/>
          </a:xfrm>
          <a:prstGeom prst="rect">
            <a:avLst/>
          </a:prstGeom>
          <a:solidFill>
            <a:srgbClr val="000000"/>
          </a:solidFill>
          <a:ln>
            <a:solidFill>
              <a:srgbClr val="242529"/>
            </a:solidFill>
          </a:ln>
        </p:spPr>
      </p:pic>
    </p:spTree>
    <p:extLst>
      <p:ext uri="{BB962C8B-B14F-4D97-AF65-F5344CB8AC3E}">
        <p14:creationId xmlns:p14="http://schemas.microsoft.com/office/powerpoint/2010/main" val="3715451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0800-6B9B-4625-9334-BFB7F33F99B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72D8-E0E1-48ED-837D-73F75171A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892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0800-6B9B-4625-9334-BFB7F33F99B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72D8-E0E1-48ED-837D-73F75171A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20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0800-6B9B-4625-9334-BFB7F33F99B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72D8-E0E1-48ED-837D-73F75171A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18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0800-6B9B-4625-9334-BFB7F33F99B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72D8-E0E1-48ED-837D-73F75171A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8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2" b="28921"/>
          <a:stretch/>
        </p:blipFill>
        <p:spPr>
          <a:xfrm flipV="1">
            <a:off x="0" y="-9238"/>
            <a:ext cx="12192000" cy="4156364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-9237"/>
            <a:ext cx="12192000" cy="4156363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 userDrawn="1"/>
        </p:nvSpPr>
        <p:spPr>
          <a:xfrm>
            <a:off x="972413" y="3115427"/>
            <a:ext cx="3294785" cy="3210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5B00AB3-E278-364B-8ABE-669B00BAA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1474" y="368299"/>
            <a:ext cx="961737" cy="9617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8" name="Oval 27"/>
          <p:cNvSpPr/>
          <p:nvPr userDrawn="1"/>
        </p:nvSpPr>
        <p:spPr>
          <a:xfrm>
            <a:off x="1191265" y="3285254"/>
            <a:ext cx="2872509" cy="2817092"/>
          </a:xfrm>
          <a:prstGeom prst="ellipse">
            <a:avLst/>
          </a:prstGeom>
          <a:solidFill>
            <a:schemeClr val="bg1"/>
          </a:solidFill>
          <a:ln>
            <a:solidFill>
              <a:srgbClr val="242529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 userDrawn="1"/>
        </p:nvSpPr>
        <p:spPr>
          <a:xfrm>
            <a:off x="4440011" y="3111599"/>
            <a:ext cx="3294785" cy="3210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 userDrawn="1"/>
        </p:nvSpPr>
        <p:spPr>
          <a:xfrm>
            <a:off x="7871964" y="3111599"/>
            <a:ext cx="3294785" cy="3210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 userDrawn="1"/>
        </p:nvSpPr>
        <p:spPr>
          <a:xfrm>
            <a:off x="371474" y="1634062"/>
            <a:ext cx="96173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4651150" y="3285254"/>
            <a:ext cx="2872509" cy="2817092"/>
          </a:xfrm>
          <a:prstGeom prst="ellipse">
            <a:avLst/>
          </a:prstGeom>
          <a:solidFill>
            <a:schemeClr val="bg1"/>
          </a:solidFill>
          <a:ln>
            <a:solidFill>
              <a:srgbClr val="242529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 userDrawn="1"/>
        </p:nvSpPr>
        <p:spPr>
          <a:xfrm>
            <a:off x="8092337" y="3312279"/>
            <a:ext cx="2872509" cy="2817092"/>
          </a:xfrm>
          <a:prstGeom prst="ellipse">
            <a:avLst/>
          </a:prstGeom>
          <a:solidFill>
            <a:schemeClr val="bg1"/>
          </a:solidFill>
          <a:ln>
            <a:solidFill>
              <a:srgbClr val="242529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6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2" b="28921"/>
          <a:stretch/>
        </p:blipFill>
        <p:spPr>
          <a:xfrm flipV="1">
            <a:off x="0" y="-9238"/>
            <a:ext cx="12192000" cy="415636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9237"/>
            <a:ext cx="12192000" cy="4156363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 userDrawn="1"/>
        </p:nvSpPr>
        <p:spPr>
          <a:xfrm>
            <a:off x="983046" y="3115427"/>
            <a:ext cx="3294785" cy="3210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B00AB3-E278-364B-8ABE-669B00BAA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1474" y="368299"/>
            <a:ext cx="961737" cy="9617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Oval 10"/>
          <p:cNvSpPr/>
          <p:nvPr userDrawn="1"/>
        </p:nvSpPr>
        <p:spPr>
          <a:xfrm>
            <a:off x="1191265" y="3285254"/>
            <a:ext cx="2872509" cy="2817092"/>
          </a:xfrm>
          <a:prstGeom prst="ellipse">
            <a:avLst/>
          </a:prstGeom>
          <a:solidFill>
            <a:srgbClr val="00263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 userDrawn="1"/>
        </p:nvSpPr>
        <p:spPr>
          <a:xfrm>
            <a:off x="4429378" y="3090333"/>
            <a:ext cx="3294785" cy="3210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7871964" y="3111599"/>
            <a:ext cx="3294785" cy="3210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 userDrawn="1"/>
        </p:nvSpPr>
        <p:spPr>
          <a:xfrm>
            <a:off x="4651150" y="3285254"/>
            <a:ext cx="2872509" cy="2817092"/>
          </a:xfrm>
          <a:prstGeom prst="ellipse">
            <a:avLst/>
          </a:prstGeom>
          <a:solidFill>
            <a:srgbClr val="00263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 userDrawn="1"/>
        </p:nvSpPr>
        <p:spPr>
          <a:xfrm>
            <a:off x="8092337" y="3312279"/>
            <a:ext cx="2872509" cy="2817092"/>
          </a:xfrm>
          <a:prstGeom prst="ellipse">
            <a:avLst/>
          </a:prstGeom>
          <a:solidFill>
            <a:srgbClr val="00263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>
            <a:off x="371474" y="1634062"/>
            <a:ext cx="96173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5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3" b="24390"/>
          <a:stretch/>
        </p:blipFill>
        <p:spPr>
          <a:xfrm>
            <a:off x="0" y="-83126"/>
            <a:ext cx="12190863" cy="338974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-77272"/>
            <a:ext cx="12190862" cy="3384631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71474" y="1634062"/>
            <a:ext cx="96173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B00AB3-E278-364B-8ABE-669B00BAA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1474" y="366802"/>
            <a:ext cx="961737" cy="961737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702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60093" y="3120973"/>
            <a:ext cx="2089916" cy="3841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6580282" y="3125592"/>
            <a:ext cx="635410" cy="4258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351030" y="3196086"/>
            <a:ext cx="1909908" cy="285092"/>
          </a:xfrm>
          <a:prstGeom prst="roundRect">
            <a:avLst/>
          </a:prstGeom>
          <a:solidFill>
            <a:srgbClr val="E3061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6668278" y="4866148"/>
            <a:ext cx="3029962" cy="285092"/>
          </a:xfrm>
          <a:prstGeom prst="roundRect">
            <a:avLst/>
          </a:prstGeom>
          <a:solidFill>
            <a:srgbClr val="E3061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9069" y="3185720"/>
            <a:ext cx="1891869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Mobile Internet Users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677297" y="4866147"/>
            <a:ext cx="3371924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Mobile Industry Contribution to GDP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397649" y="3825840"/>
            <a:ext cx="1491114" cy="76944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4400" dirty="0">
                <a:solidFill>
                  <a:srgbClr val="95C0B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3.8bn</a:t>
            </a:r>
            <a:endParaRPr lang="en-GB" sz="3600" dirty="0">
              <a:solidFill>
                <a:srgbClr val="95C0BE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2520502" y="3594125"/>
            <a:ext cx="581198" cy="266633"/>
          </a:xfrm>
          <a:prstGeom prst="roundRect">
            <a:avLst/>
          </a:prstGeom>
          <a:noFill/>
          <a:ln>
            <a:solidFill>
              <a:srgbClr val="95C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538541" y="3593384"/>
            <a:ext cx="563159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95C0B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endParaRPr lang="en-GB" sz="1200" dirty="0">
              <a:solidFill>
                <a:srgbClr val="95C0BE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064599" y="3721188"/>
            <a:ext cx="1789272" cy="92333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5400" dirty="0">
                <a:solidFill>
                  <a:srgbClr val="203B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5.0bn</a:t>
            </a:r>
            <a:endParaRPr lang="en-GB" sz="4400" dirty="0">
              <a:solidFill>
                <a:srgbClr val="203B6C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4169195" y="3598746"/>
            <a:ext cx="581198" cy="266633"/>
          </a:xfrm>
          <a:prstGeom prst="roundRect">
            <a:avLst/>
          </a:prstGeom>
          <a:noFill/>
          <a:ln>
            <a:solidFill>
              <a:srgbClr val="203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78387" y="3607630"/>
            <a:ext cx="693957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03B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en-GB" sz="1200" dirty="0">
              <a:solidFill>
                <a:srgbClr val="203B6C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929650" y="3647320"/>
            <a:ext cx="1" cy="7918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 userDrawn="1"/>
        </p:nvSpPr>
        <p:spPr>
          <a:xfrm rot="16200000">
            <a:off x="5572105" y="4711364"/>
            <a:ext cx="387927" cy="387927"/>
          </a:xfrm>
          <a:prstGeom prst="ellipse">
            <a:avLst/>
          </a:prstGeom>
          <a:solidFill>
            <a:srgbClr val="E30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2" name="Right Arrow 21"/>
          <p:cNvSpPr/>
          <p:nvPr userDrawn="1"/>
        </p:nvSpPr>
        <p:spPr>
          <a:xfrm rot="16200000">
            <a:off x="5681293" y="4810925"/>
            <a:ext cx="175491" cy="18050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Oval 22"/>
          <p:cNvSpPr/>
          <p:nvPr userDrawn="1"/>
        </p:nvSpPr>
        <p:spPr>
          <a:xfrm rot="16200000">
            <a:off x="547470" y="3807273"/>
            <a:ext cx="387927" cy="387927"/>
          </a:xfrm>
          <a:prstGeom prst="ellipse">
            <a:avLst/>
          </a:prstGeom>
          <a:solidFill>
            <a:srgbClr val="203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4" name="Right Arrow 23"/>
          <p:cNvSpPr/>
          <p:nvPr userDrawn="1"/>
        </p:nvSpPr>
        <p:spPr>
          <a:xfrm rot="16200000">
            <a:off x="656658" y="3906834"/>
            <a:ext cx="175491" cy="18050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32866" y="4300346"/>
            <a:ext cx="1046504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1400" b="1" dirty="0">
                <a:solidFill>
                  <a:srgbClr val="203B6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2019-2025</a:t>
            </a:r>
          </a:p>
          <a:p>
            <a:pPr lvl="0" algn="ctr">
              <a:spcAft>
                <a:spcPts val="0"/>
              </a:spcAft>
            </a:pPr>
            <a:r>
              <a:rPr lang="en-US" sz="1400" b="1" dirty="0">
                <a:solidFill>
                  <a:srgbClr val="203B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CAGR: </a:t>
            </a:r>
            <a:r>
              <a:rPr lang="en-US" sz="1400" dirty="0">
                <a:solidFill>
                  <a:srgbClr val="203B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4.6%</a:t>
            </a:r>
            <a:endParaRPr lang="en-GB" sz="1400" dirty="0">
              <a:solidFill>
                <a:srgbClr val="203B6C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00" y="3701838"/>
            <a:ext cx="1175421" cy="11754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97" y="4094001"/>
            <a:ext cx="351882" cy="351882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3171067" y="4625780"/>
            <a:ext cx="1456157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203B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Population Rate</a:t>
            </a:r>
            <a:endParaRPr lang="en-GB" sz="1200" dirty="0">
              <a:solidFill>
                <a:srgbClr val="203B6C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3224539" y="4854522"/>
            <a:ext cx="1456157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203B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% of population</a:t>
            </a:r>
            <a:endParaRPr lang="en-GB" sz="1050" dirty="0">
              <a:solidFill>
                <a:srgbClr val="203B6C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 userDrawn="1"/>
        </p:nvCxnSpPr>
        <p:spPr>
          <a:xfrm flipV="1">
            <a:off x="3090126" y="4857134"/>
            <a:ext cx="1648693" cy="6974"/>
          </a:xfrm>
          <a:prstGeom prst="line">
            <a:avLst/>
          </a:prstGeom>
          <a:ln>
            <a:solidFill>
              <a:srgbClr val="203B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38" y="4439181"/>
            <a:ext cx="905504" cy="905504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2475665" y="4711867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5C0BE"/>
                </a:solidFill>
                <a:latin typeface="+mn-lt"/>
                <a:cs typeface="Times New Roman" panose="02020603050405020304" pitchFamily="18" charset="0"/>
              </a:rPr>
              <a:t>49%</a:t>
            </a:r>
            <a:endParaRPr lang="en-GB" dirty="0">
              <a:solidFill>
                <a:srgbClr val="95C0BE"/>
              </a:solidFill>
              <a:latin typeface="+mn-lt"/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08" y="4452934"/>
            <a:ext cx="905504" cy="905504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4787292" y="4716506"/>
            <a:ext cx="58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3B6C"/>
                </a:solidFill>
                <a:latin typeface="+mn-lt"/>
                <a:cs typeface="Times New Roman" panose="02020603050405020304" pitchFamily="18" charset="0"/>
              </a:rPr>
              <a:t>61%</a:t>
            </a:r>
            <a:endParaRPr lang="en-GB" dirty="0">
              <a:solidFill>
                <a:srgbClr val="203B6C"/>
              </a:solidFill>
              <a:latin typeface="+mn-lt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8332539" y="5346957"/>
            <a:ext cx="1383712" cy="76944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4400" dirty="0">
                <a:solidFill>
                  <a:srgbClr val="95C0B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4.1tn</a:t>
            </a:r>
            <a:endParaRPr lang="en-GB" sz="3600" dirty="0">
              <a:solidFill>
                <a:srgbClr val="95C0BE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4283" y="5256781"/>
            <a:ext cx="1738116" cy="173811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3" y="5932464"/>
            <a:ext cx="924947" cy="869102"/>
          </a:xfrm>
          <a:prstGeom prst="rect">
            <a:avLst/>
          </a:prstGeom>
        </p:spPr>
      </p:pic>
      <p:sp>
        <p:nvSpPr>
          <p:cNvPr id="38" name="Rounded Rectangle 37"/>
          <p:cNvSpPr/>
          <p:nvPr userDrawn="1"/>
        </p:nvSpPr>
        <p:spPr>
          <a:xfrm>
            <a:off x="9074225" y="5226078"/>
            <a:ext cx="581198" cy="266633"/>
          </a:xfrm>
          <a:prstGeom prst="roundRect">
            <a:avLst/>
          </a:prstGeom>
          <a:noFill/>
          <a:ln>
            <a:solidFill>
              <a:srgbClr val="95C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9092264" y="5225337"/>
            <a:ext cx="563159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95C0B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endParaRPr lang="en-GB" sz="1200" dirty="0">
              <a:solidFill>
                <a:srgbClr val="95C0BE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9943579" y="5318166"/>
            <a:ext cx="1495922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4800" dirty="0">
                <a:solidFill>
                  <a:srgbClr val="203B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4.9tn</a:t>
            </a:r>
            <a:endParaRPr lang="en-GB" sz="4000" dirty="0">
              <a:solidFill>
                <a:srgbClr val="203B6C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11136909" y="5222520"/>
            <a:ext cx="581198" cy="266633"/>
          </a:xfrm>
          <a:prstGeom prst="roundRect">
            <a:avLst/>
          </a:prstGeom>
          <a:noFill/>
          <a:ln>
            <a:solidFill>
              <a:srgbClr val="203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1146101" y="5231404"/>
            <a:ext cx="693957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03B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en-GB" sz="1200" dirty="0">
              <a:solidFill>
                <a:srgbClr val="203B6C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Connector 42"/>
          <p:cNvCxnSpPr/>
          <p:nvPr userDrawn="1"/>
        </p:nvCxnSpPr>
        <p:spPr>
          <a:xfrm flipH="1" flipV="1">
            <a:off x="9741172" y="5508403"/>
            <a:ext cx="2963" cy="4712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 userDrawn="1"/>
        </p:nvSpPr>
        <p:spPr>
          <a:xfrm rot="16200000">
            <a:off x="11452131" y="6195537"/>
            <a:ext cx="387927" cy="387927"/>
          </a:xfrm>
          <a:prstGeom prst="ellipse">
            <a:avLst/>
          </a:prstGeom>
          <a:solidFill>
            <a:srgbClr val="E30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45" name="Right Arrow 44"/>
          <p:cNvSpPr/>
          <p:nvPr userDrawn="1"/>
        </p:nvSpPr>
        <p:spPr>
          <a:xfrm rot="16200000">
            <a:off x="11561319" y="6295098"/>
            <a:ext cx="175491" cy="18050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9051093" y="6109953"/>
            <a:ext cx="1456157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203B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n-GB" sz="1200" dirty="0">
              <a:solidFill>
                <a:srgbClr val="203B6C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9104565" y="6338695"/>
            <a:ext cx="1456157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203B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 GDP</a:t>
            </a:r>
            <a:endParaRPr lang="en-GB" sz="1050" dirty="0">
              <a:solidFill>
                <a:srgbClr val="203B6C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9017212" y="6347413"/>
            <a:ext cx="1585335" cy="0"/>
          </a:xfrm>
          <a:prstGeom prst="line">
            <a:avLst/>
          </a:prstGeom>
          <a:ln>
            <a:solidFill>
              <a:srgbClr val="203B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44" y="5932463"/>
            <a:ext cx="922776" cy="922776"/>
          </a:xfrm>
          <a:prstGeom prst="rect">
            <a:avLst/>
          </a:prstGeom>
        </p:spPr>
      </p:pic>
      <p:sp>
        <p:nvSpPr>
          <p:cNvPr id="50" name="Oval 49"/>
          <p:cNvSpPr/>
          <p:nvPr userDrawn="1"/>
        </p:nvSpPr>
        <p:spPr>
          <a:xfrm>
            <a:off x="7005892" y="5825632"/>
            <a:ext cx="439349" cy="4126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8355691" y="6196040"/>
            <a:ext cx="5918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5C0BE"/>
                </a:solidFill>
                <a:latin typeface="+mn-lt"/>
                <a:cs typeface="Times New Roman" panose="02020603050405020304" pitchFamily="18" charset="0"/>
              </a:rPr>
              <a:t>4.7%</a:t>
            </a:r>
            <a:endParaRPr lang="en-GB" sz="1600" dirty="0">
              <a:solidFill>
                <a:srgbClr val="95C0BE"/>
              </a:solidFill>
              <a:latin typeface="+mn-lt"/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0639610" y="6219151"/>
            <a:ext cx="5918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03B6C"/>
                </a:solidFill>
                <a:latin typeface="+mn-lt"/>
                <a:cs typeface="Times New Roman" panose="02020603050405020304" pitchFamily="18" charset="0"/>
              </a:rPr>
              <a:t>4.9%</a:t>
            </a:r>
            <a:endParaRPr lang="en-GB" sz="1600" dirty="0">
              <a:solidFill>
                <a:srgbClr val="203B6C"/>
              </a:solidFill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6993101" y="6034423"/>
            <a:ext cx="220317" cy="181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54" name="Oval 53"/>
          <p:cNvSpPr/>
          <p:nvPr userDrawn="1"/>
        </p:nvSpPr>
        <p:spPr>
          <a:xfrm>
            <a:off x="7258821" y="6028057"/>
            <a:ext cx="220317" cy="181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7209059" y="6049286"/>
            <a:ext cx="220317" cy="181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56" name="Oval 55"/>
          <p:cNvSpPr/>
          <p:nvPr userDrawn="1"/>
        </p:nvSpPr>
        <p:spPr>
          <a:xfrm>
            <a:off x="7028335" y="6049222"/>
            <a:ext cx="220317" cy="181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33" y="5413896"/>
            <a:ext cx="1007273" cy="1007273"/>
          </a:xfrm>
          <a:prstGeom prst="rect">
            <a:avLst/>
          </a:prstGeom>
        </p:spPr>
      </p:pic>
      <p:sp>
        <p:nvSpPr>
          <p:cNvPr id="58" name="Rounded Rectangle 57"/>
          <p:cNvSpPr/>
          <p:nvPr userDrawn="1"/>
        </p:nvSpPr>
        <p:spPr>
          <a:xfrm>
            <a:off x="351028" y="5679821"/>
            <a:ext cx="1194308" cy="266633"/>
          </a:xfrm>
          <a:prstGeom prst="roundRect">
            <a:avLst/>
          </a:prstGeom>
          <a:solidFill>
            <a:srgbClr val="E3061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369068" y="5669455"/>
            <a:ext cx="2529580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Employment</a:t>
            </a:r>
            <a:endParaRPr lang="en-GB" sz="12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 userDrawn="1"/>
        </p:nvSpPr>
        <p:spPr>
          <a:xfrm>
            <a:off x="6666353" y="3218029"/>
            <a:ext cx="462537" cy="266633"/>
          </a:xfrm>
          <a:prstGeom prst="roundRect">
            <a:avLst/>
          </a:prstGeom>
          <a:solidFill>
            <a:srgbClr val="E3061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6684392" y="3207663"/>
            <a:ext cx="531299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5G</a:t>
            </a:r>
          </a:p>
        </p:txBody>
      </p:sp>
      <p:sp>
        <p:nvSpPr>
          <p:cNvPr id="62" name="Rectangle 61"/>
          <p:cNvSpPr/>
          <p:nvPr userDrawn="1"/>
        </p:nvSpPr>
        <p:spPr>
          <a:xfrm>
            <a:off x="4380112" y="5657970"/>
            <a:ext cx="1456157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03B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Jobs directly supported by the mobile ecosystem</a:t>
            </a:r>
            <a:endParaRPr lang="en-GB" sz="1200" dirty="0">
              <a:solidFill>
                <a:srgbClr val="203B6C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36" y="5296048"/>
            <a:ext cx="1762795" cy="1762795"/>
          </a:xfrm>
          <a:prstGeom prst="rect">
            <a:avLst/>
          </a:prstGeom>
        </p:spPr>
      </p:pic>
      <p:sp>
        <p:nvSpPr>
          <p:cNvPr id="64" name="Rectangle 63"/>
          <p:cNvSpPr/>
          <p:nvPr userDrawn="1"/>
        </p:nvSpPr>
        <p:spPr>
          <a:xfrm>
            <a:off x="2958658" y="5898755"/>
            <a:ext cx="1443024" cy="92333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5400" dirty="0">
                <a:solidFill>
                  <a:srgbClr val="203B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16m</a:t>
            </a:r>
            <a:endParaRPr lang="en-GB" sz="4400" dirty="0">
              <a:solidFill>
                <a:srgbClr val="203B6C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>
            <a:off x="3063254" y="5675729"/>
            <a:ext cx="581198" cy="266633"/>
          </a:xfrm>
          <a:prstGeom prst="roundRect">
            <a:avLst/>
          </a:prstGeom>
          <a:noFill/>
          <a:ln>
            <a:solidFill>
              <a:srgbClr val="203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3081590" y="5684613"/>
            <a:ext cx="693957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03B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endParaRPr lang="en-GB" sz="1200" dirty="0">
              <a:solidFill>
                <a:srgbClr val="203B6C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66"/>
          <p:cNvSpPr/>
          <p:nvPr userDrawn="1"/>
        </p:nvSpPr>
        <p:spPr>
          <a:xfrm>
            <a:off x="4439521" y="6328745"/>
            <a:ext cx="1623537" cy="271466"/>
          </a:xfrm>
          <a:prstGeom prst="roundRect">
            <a:avLst/>
          </a:prstGeom>
          <a:noFill/>
          <a:ln>
            <a:solidFill>
              <a:srgbClr val="95C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4411841" y="6309716"/>
            <a:ext cx="2108206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95C0B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+14m indirect jobs </a:t>
            </a:r>
            <a:endParaRPr lang="en-GB" sz="1400" dirty="0">
              <a:solidFill>
                <a:srgbClr val="95C0BE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8"/>
          <p:cNvCxnSpPr/>
          <p:nvPr userDrawn="1"/>
        </p:nvCxnSpPr>
        <p:spPr>
          <a:xfrm flipV="1">
            <a:off x="2917184" y="5842052"/>
            <a:ext cx="1" cy="7918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V="1">
            <a:off x="8235043" y="3632986"/>
            <a:ext cx="1" cy="7918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 userDrawn="1"/>
        </p:nvSpPr>
        <p:spPr>
          <a:xfrm>
            <a:off x="8397223" y="3691401"/>
            <a:ext cx="1818575" cy="92333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5400" dirty="0">
                <a:solidFill>
                  <a:srgbClr val="203B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1.8bn</a:t>
            </a:r>
            <a:endParaRPr lang="en-GB" sz="4400" dirty="0">
              <a:solidFill>
                <a:srgbClr val="203B6C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Rounded Rectangle 71"/>
          <p:cNvSpPr/>
          <p:nvPr userDrawn="1"/>
        </p:nvSpPr>
        <p:spPr>
          <a:xfrm>
            <a:off x="8456099" y="3468375"/>
            <a:ext cx="581198" cy="266633"/>
          </a:xfrm>
          <a:prstGeom prst="roundRect">
            <a:avLst/>
          </a:prstGeom>
          <a:noFill/>
          <a:ln>
            <a:solidFill>
              <a:srgbClr val="203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456147" y="3477259"/>
            <a:ext cx="693957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03B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en-GB" sz="1200" dirty="0">
              <a:solidFill>
                <a:srgbClr val="203B6C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744" y="3481940"/>
            <a:ext cx="926652" cy="926652"/>
          </a:xfrm>
          <a:prstGeom prst="rect">
            <a:avLst/>
          </a:prstGeom>
        </p:spPr>
      </p:pic>
      <p:sp>
        <p:nvSpPr>
          <p:cNvPr id="75" name="Rectangle 74"/>
          <p:cNvSpPr/>
          <p:nvPr userDrawn="1"/>
        </p:nvSpPr>
        <p:spPr>
          <a:xfrm>
            <a:off x="8376512" y="4327307"/>
            <a:ext cx="1698542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203B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connections</a:t>
            </a:r>
            <a:endParaRPr lang="en-GB" dirty="0">
              <a:solidFill>
                <a:srgbClr val="203B6C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386" y="3345328"/>
            <a:ext cx="1317662" cy="1317662"/>
          </a:xfrm>
          <a:prstGeom prst="rect">
            <a:avLst/>
          </a:prstGeom>
        </p:spPr>
      </p:pic>
      <p:sp>
        <p:nvSpPr>
          <p:cNvPr id="77" name="Rectangle 76"/>
          <p:cNvSpPr/>
          <p:nvPr userDrawn="1"/>
        </p:nvSpPr>
        <p:spPr>
          <a:xfrm>
            <a:off x="10335962" y="375769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5C0BE"/>
                </a:solidFill>
                <a:latin typeface="+mn-lt"/>
                <a:cs typeface="Times New Roman" panose="02020603050405020304" pitchFamily="18" charset="0"/>
              </a:rPr>
              <a:t>20%</a:t>
            </a:r>
            <a:endParaRPr lang="en-GB" dirty="0">
              <a:solidFill>
                <a:srgbClr val="95C0BE"/>
              </a:solidFill>
              <a:latin typeface="+mn-lt"/>
            </a:endParaRPr>
          </a:p>
        </p:txBody>
      </p:sp>
      <p:sp>
        <p:nvSpPr>
          <p:cNvPr id="78" name="Rectangle 77"/>
          <p:cNvSpPr/>
          <p:nvPr userDrawn="1"/>
        </p:nvSpPr>
        <p:spPr>
          <a:xfrm>
            <a:off x="10250298" y="4297946"/>
            <a:ext cx="1752344" cy="6001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95C0B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Excluding licensed cellular </a:t>
            </a:r>
            <a:r>
              <a:rPr lang="en-US" sz="1050" dirty="0" err="1">
                <a:solidFill>
                  <a:srgbClr val="95C0B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IoT</a:t>
            </a:r>
            <a:endParaRPr lang="en-US" sz="1050" dirty="0">
              <a:solidFill>
                <a:srgbClr val="95C0BE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200" dirty="0">
              <a:solidFill>
                <a:srgbClr val="95C0BE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Rounded Rectangle 78"/>
          <p:cNvSpPr/>
          <p:nvPr userDrawn="1"/>
        </p:nvSpPr>
        <p:spPr>
          <a:xfrm>
            <a:off x="11118266" y="3481432"/>
            <a:ext cx="581198" cy="266633"/>
          </a:xfrm>
          <a:prstGeom prst="roundRect">
            <a:avLst/>
          </a:prstGeom>
          <a:noFill/>
          <a:ln>
            <a:solidFill>
              <a:srgbClr val="95C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11127069" y="3480691"/>
            <a:ext cx="70531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95C0B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en-GB" sz="1200" dirty="0">
              <a:solidFill>
                <a:srgbClr val="95C0BE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11054342" y="3780672"/>
            <a:ext cx="1008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95C0B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 total connections</a:t>
            </a:r>
          </a:p>
        </p:txBody>
      </p:sp>
    </p:spTree>
    <p:extLst>
      <p:ext uri="{BB962C8B-B14F-4D97-AF65-F5344CB8AC3E}">
        <p14:creationId xmlns:p14="http://schemas.microsoft.com/office/powerpoint/2010/main" val="27973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"/>
          <a:stretch/>
        </p:blipFill>
        <p:spPr>
          <a:xfrm>
            <a:off x="0" y="0"/>
            <a:ext cx="12192000" cy="6894945"/>
          </a:xfrm>
          <a:prstGeom prst="rect">
            <a:avLst/>
          </a:prstGeom>
        </p:spPr>
      </p:pic>
      <p:sp>
        <p:nvSpPr>
          <p:cNvPr id="8" name="Rectangle 8"/>
          <p:cNvSpPr/>
          <p:nvPr userDrawn="1"/>
        </p:nvSpPr>
        <p:spPr>
          <a:xfrm>
            <a:off x="-3137" y="-9236"/>
            <a:ext cx="12192000" cy="6894946"/>
          </a:xfrm>
          <a:custGeom>
            <a:avLst/>
            <a:gdLst>
              <a:gd name="connsiteX0" fmla="*/ 0 w 12192000"/>
              <a:gd name="connsiteY0" fmla="*/ 0 h 6894945"/>
              <a:gd name="connsiteX1" fmla="*/ 12192000 w 12192000"/>
              <a:gd name="connsiteY1" fmla="*/ 0 h 6894945"/>
              <a:gd name="connsiteX2" fmla="*/ 12192000 w 12192000"/>
              <a:gd name="connsiteY2" fmla="*/ 6894945 h 6894945"/>
              <a:gd name="connsiteX3" fmla="*/ 0 w 12192000"/>
              <a:gd name="connsiteY3" fmla="*/ 6894945 h 6894945"/>
              <a:gd name="connsiteX4" fmla="*/ 0 w 12192000"/>
              <a:gd name="connsiteY4" fmla="*/ 0 h 6894945"/>
              <a:gd name="connsiteX0" fmla="*/ 0 w 12192000"/>
              <a:gd name="connsiteY0" fmla="*/ 0 h 6894945"/>
              <a:gd name="connsiteX1" fmla="*/ 12192000 w 12192000"/>
              <a:gd name="connsiteY1" fmla="*/ 0 h 6894945"/>
              <a:gd name="connsiteX2" fmla="*/ 7453746 w 12192000"/>
              <a:gd name="connsiteY2" fmla="*/ 6885709 h 6894945"/>
              <a:gd name="connsiteX3" fmla="*/ 0 w 12192000"/>
              <a:gd name="connsiteY3" fmla="*/ 6894945 h 6894945"/>
              <a:gd name="connsiteX4" fmla="*/ 0 w 12192000"/>
              <a:gd name="connsiteY4" fmla="*/ 0 h 6894945"/>
              <a:gd name="connsiteX0" fmla="*/ 0 w 12192000"/>
              <a:gd name="connsiteY0" fmla="*/ 0 h 6894946"/>
              <a:gd name="connsiteX1" fmla="*/ 12192000 w 12192000"/>
              <a:gd name="connsiteY1" fmla="*/ 0 h 6894946"/>
              <a:gd name="connsiteX2" fmla="*/ 7370619 w 12192000"/>
              <a:gd name="connsiteY2" fmla="*/ 6894946 h 6894946"/>
              <a:gd name="connsiteX3" fmla="*/ 0 w 12192000"/>
              <a:gd name="connsiteY3" fmla="*/ 6894945 h 6894946"/>
              <a:gd name="connsiteX4" fmla="*/ 0 w 12192000"/>
              <a:gd name="connsiteY4" fmla="*/ 0 h 689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94946">
                <a:moveTo>
                  <a:pt x="0" y="0"/>
                </a:moveTo>
                <a:lnTo>
                  <a:pt x="12192000" y="0"/>
                </a:lnTo>
                <a:lnTo>
                  <a:pt x="7370619" y="6894946"/>
                </a:lnTo>
                <a:lnTo>
                  <a:pt x="0" y="68949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371474" y="1634062"/>
            <a:ext cx="96173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B00AB3-E278-364B-8ABE-669B00BAA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1474" y="366802"/>
            <a:ext cx="961737" cy="961737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 userDrawn="1"/>
        </p:nvSpPr>
        <p:spPr>
          <a:xfrm>
            <a:off x="371474" y="1632565"/>
            <a:ext cx="961737" cy="45719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3" b="16347"/>
          <a:stretch/>
        </p:blipFill>
        <p:spPr>
          <a:xfrm>
            <a:off x="238524" y="3029130"/>
            <a:ext cx="8504657" cy="8774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2"/>
          <a:stretch/>
        </p:blipFill>
        <p:spPr>
          <a:xfrm>
            <a:off x="238524" y="4118981"/>
            <a:ext cx="8083997" cy="8821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9"/>
          <a:stretch/>
        </p:blipFill>
        <p:spPr>
          <a:xfrm>
            <a:off x="238524" y="5209692"/>
            <a:ext cx="7340220" cy="8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4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0800-6B9B-4625-9334-BFB7F33F99B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72D8-E0E1-48ED-837D-73F75171A71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1" r="37584"/>
          <a:stretch/>
        </p:blipFill>
        <p:spPr>
          <a:xfrm>
            <a:off x="4598378" y="0"/>
            <a:ext cx="7607799" cy="6894945"/>
          </a:xfrm>
          <a:prstGeom prst="rect">
            <a:avLst/>
          </a:prstGeom>
        </p:spPr>
      </p:pic>
      <p:sp>
        <p:nvSpPr>
          <p:cNvPr id="7" name="Rectangle 8"/>
          <p:cNvSpPr/>
          <p:nvPr userDrawn="1"/>
        </p:nvSpPr>
        <p:spPr>
          <a:xfrm>
            <a:off x="-3137" y="0"/>
            <a:ext cx="12192000" cy="6894854"/>
          </a:xfrm>
          <a:custGeom>
            <a:avLst/>
            <a:gdLst>
              <a:gd name="connsiteX0" fmla="*/ 0 w 12192000"/>
              <a:gd name="connsiteY0" fmla="*/ 0 h 6894945"/>
              <a:gd name="connsiteX1" fmla="*/ 12192000 w 12192000"/>
              <a:gd name="connsiteY1" fmla="*/ 0 h 6894945"/>
              <a:gd name="connsiteX2" fmla="*/ 12192000 w 12192000"/>
              <a:gd name="connsiteY2" fmla="*/ 6894945 h 6894945"/>
              <a:gd name="connsiteX3" fmla="*/ 0 w 12192000"/>
              <a:gd name="connsiteY3" fmla="*/ 6894945 h 6894945"/>
              <a:gd name="connsiteX4" fmla="*/ 0 w 12192000"/>
              <a:gd name="connsiteY4" fmla="*/ 0 h 6894945"/>
              <a:gd name="connsiteX0" fmla="*/ 0 w 12192000"/>
              <a:gd name="connsiteY0" fmla="*/ 0 h 6894945"/>
              <a:gd name="connsiteX1" fmla="*/ 12192000 w 12192000"/>
              <a:gd name="connsiteY1" fmla="*/ 0 h 6894945"/>
              <a:gd name="connsiteX2" fmla="*/ 7453746 w 12192000"/>
              <a:gd name="connsiteY2" fmla="*/ 6885709 h 6894945"/>
              <a:gd name="connsiteX3" fmla="*/ 0 w 12192000"/>
              <a:gd name="connsiteY3" fmla="*/ 6894945 h 6894945"/>
              <a:gd name="connsiteX4" fmla="*/ 0 w 12192000"/>
              <a:gd name="connsiteY4" fmla="*/ 0 h 6894945"/>
              <a:gd name="connsiteX0" fmla="*/ 0 w 12192000"/>
              <a:gd name="connsiteY0" fmla="*/ 0 h 6894946"/>
              <a:gd name="connsiteX1" fmla="*/ 12192000 w 12192000"/>
              <a:gd name="connsiteY1" fmla="*/ 0 h 6894946"/>
              <a:gd name="connsiteX2" fmla="*/ 7370619 w 12192000"/>
              <a:gd name="connsiteY2" fmla="*/ 6894946 h 6894946"/>
              <a:gd name="connsiteX3" fmla="*/ 0 w 12192000"/>
              <a:gd name="connsiteY3" fmla="*/ 6894945 h 6894946"/>
              <a:gd name="connsiteX4" fmla="*/ 0 w 12192000"/>
              <a:gd name="connsiteY4" fmla="*/ 0 h 689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94946">
                <a:moveTo>
                  <a:pt x="0" y="0"/>
                </a:moveTo>
                <a:lnTo>
                  <a:pt x="12192000" y="0"/>
                </a:lnTo>
                <a:lnTo>
                  <a:pt x="7370619" y="6894946"/>
                </a:lnTo>
                <a:lnTo>
                  <a:pt x="0" y="68949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B00AB3-E278-364B-8ABE-669B00BAA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1474" y="366802"/>
            <a:ext cx="961737" cy="961737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</p:pic>
      <p:sp>
        <p:nvSpPr>
          <p:cNvPr id="10" name="Rectangle 9"/>
          <p:cNvSpPr/>
          <p:nvPr userDrawn="1"/>
        </p:nvSpPr>
        <p:spPr>
          <a:xfrm>
            <a:off x="371474" y="1632565"/>
            <a:ext cx="961737" cy="45719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9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578" y="-3343"/>
            <a:ext cx="12195578" cy="1758991"/>
          </a:xfrm>
          <a:prstGeom prst="rect">
            <a:avLst/>
          </a:prstGeom>
          <a:solidFill>
            <a:srgbClr val="24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B00AB3-E278-364B-8ABE-669B00BAA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6803"/>
            <a:ext cx="538454" cy="538454"/>
          </a:xfrm>
          <a:prstGeom prst="rect">
            <a:avLst/>
          </a:prstGeom>
          <a:solidFill>
            <a:srgbClr val="000000"/>
          </a:solidFill>
          <a:ln>
            <a:solidFill>
              <a:srgbClr val="242529"/>
            </a:solidFill>
          </a:ln>
        </p:spPr>
      </p:pic>
      <p:grpSp>
        <p:nvGrpSpPr>
          <p:cNvPr id="11" name="Group 10"/>
          <p:cNvGrpSpPr/>
          <p:nvPr userDrawn="1"/>
        </p:nvGrpSpPr>
        <p:grpSpPr>
          <a:xfrm>
            <a:off x="364518" y="1851335"/>
            <a:ext cx="10811056" cy="5285822"/>
            <a:chOff x="48525" y="1880123"/>
            <a:chExt cx="11112866" cy="551719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933" y="1880123"/>
              <a:ext cx="6654587" cy="487846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25" y="1880123"/>
              <a:ext cx="4496783" cy="51094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946" y="1948831"/>
              <a:ext cx="6527445" cy="5448488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 userDrawn="1"/>
        </p:nvSpPr>
        <p:spPr>
          <a:xfrm>
            <a:off x="327313" y="4703839"/>
            <a:ext cx="3269306" cy="11233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otham Narrow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AI 1.2 (IMT)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Gotham Book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3300 – 3400 MHz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Gotham Book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3600 - 3800 MHz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Gotham Book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7025 – 7125 MHz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Gotham Book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10-10.5 GHz</a:t>
            </a:r>
          </a:p>
          <a:p>
            <a:pPr algn="ctr"/>
            <a:endParaRPr lang="en-US" sz="1100" dirty="0">
              <a:solidFill>
                <a:schemeClr val="bg1"/>
              </a:solidFill>
              <a:latin typeface="Gotham Book" panose="02000604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9802588" y="5814295"/>
            <a:ext cx="3269306" cy="4462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otham Narrow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AI 1.1 (IMT)</a:t>
            </a:r>
          </a:p>
          <a:p>
            <a:pPr algn="ctr"/>
            <a:endParaRPr lang="en-US" sz="1100" dirty="0">
              <a:solidFill>
                <a:schemeClr val="bg1"/>
              </a:solidFill>
              <a:latin typeface="Gotham Book" panose="02000604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635408" y="4002360"/>
            <a:ext cx="3269306" cy="61555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otham Narrow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AI 1.1 (IMT)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Gotham Book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4800 – 4990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Gotham Book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MHz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-979215" y="5046586"/>
            <a:ext cx="3269306" cy="63094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otham Narrow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IMT in Fixed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Gotham Narrow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Service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Gotham Book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Topic 9.1c</a:t>
            </a:r>
          </a:p>
        </p:txBody>
      </p:sp>
    </p:spTree>
    <p:extLst>
      <p:ext uri="{BB962C8B-B14F-4D97-AF65-F5344CB8AC3E}">
        <p14:creationId xmlns:p14="http://schemas.microsoft.com/office/powerpoint/2010/main" val="126930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30800-6B9B-4625-9334-BFB7F33F99B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172D8-E0E1-48ED-837D-73F75171A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28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62" r:id="rId5"/>
    <p:sldLayoutId id="2147483663" r:id="rId6"/>
    <p:sldLayoutId id="2147483651" r:id="rId7"/>
    <p:sldLayoutId id="2147483664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30800-6B9B-4625-9334-BFB7F33F99B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172D8-E0E1-48ED-837D-73F75171A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74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11.png"/><Relationship Id="rId5" Type="http://schemas.openxmlformats.org/officeDocument/2006/relationships/image" Target="../media/image30.png"/><Relationship Id="rId10" Type="http://schemas.openxmlformats.org/officeDocument/2006/relationships/image" Target="../media/image9.png"/><Relationship Id="rId4" Type="http://schemas.openxmlformats.org/officeDocument/2006/relationships/image" Target="../media/image29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495379" y="4128411"/>
            <a:ext cx="10553979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3600" dirty="0">
                <a:ea typeface="Calibri" panose="020F0502020204030204" pitchFamily="34" charset="0"/>
                <a:cs typeface="Times New Roman" panose="02020603050405020304" pitchFamily="18" charset="0"/>
              </a:rPr>
              <a:t>Prioridades y demandas futuras en materia de espectro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95379" y="4796136"/>
            <a:ext cx="11399294" cy="12618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Lucas Gallitto	</a:t>
            </a: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AR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es-A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r>
              <a:rPr lang="es-A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Director</a:t>
            </a: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GSMA</a:t>
            </a:r>
          </a:p>
        </p:txBody>
      </p:sp>
    </p:spTree>
    <p:extLst>
      <p:ext uri="{BB962C8B-B14F-4D97-AF65-F5344CB8AC3E}">
        <p14:creationId xmlns:p14="http://schemas.microsoft.com/office/powerpoint/2010/main" val="187756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576" y="5123523"/>
            <a:ext cx="3432345" cy="396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88" y="5122693"/>
            <a:ext cx="3773751" cy="1767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61" y="5605149"/>
            <a:ext cx="4194412" cy="1530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8" y="5138595"/>
            <a:ext cx="2603218" cy="377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65" y="3534750"/>
            <a:ext cx="5078408" cy="1377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6" y="3159469"/>
            <a:ext cx="646232" cy="45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22" y="3496086"/>
            <a:ext cx="4962574" cy="1932599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238524" y="1837274"/>
            <a:ext cx="7464800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4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Mobile and the Power of Spectrum</a:t>
            </a:r>
            <a:endParaRPr lang="en-GB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38524" y="2504999"/>
            <a:ext cx="11399294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 one has done more with their spectrum to deliver a better future for everyone than the mobile industry</a:t>
            </a: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3246" y="5384603"/>
            <a:ext cx="1528955" cy="152895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171" y="5971984"/>
            <a:ext cx="924947" cy="869102"/>
          </a:xfrm>
          <a:prstGeom prst="rect">
            <a:avLst/>
          </a:prstGeom>
        </p:spPr>
      </p:pic>
      <p:sp>
        <p:nvSpPr>
          <p:cNvPr id="130" name="Oval 129"/>
          <p:cNvSpPr/>
          <p:nvPr/>
        </p:nvSpPr>
        <p:spPr>
          <a:xfrm>
            <a:off x="6314992" y="6003430"/>
            <a:ext cx="191415" cy="1595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82" y="5542947"/>
            <a:ext cx="1286431" cy="1286431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" y="5249593"/>
            <a:ext cx="1762795" cy="1762795"/>
          </a:xfrm>
          <a:prstGeom prst="rect">
            <a:avLst/>
          </a:prstGeom>
        </p:spPr>
      </p:pic>
      <p:cxnSp>
        <p:nvCxnSpPr>
          <p:cNvPr id="146" name="Straight Connector 145"/>
          <p:cNvCxnSpPr/>
          <p:nvPr/>
        </p:nvCxnSpPr>
        <p:spPr>
          <a:xfrm flipV="1">
            <a:off x="1796538" y="3823780"/>
            <a:ext cx="1" cy="7918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" name="Picture 1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2" y="3513661"/>
            <a:ext cx="1374410" cy="1374410"/>
          </a:xfrm>
          <a:prstGeom prst="rect">
            <a:avLst/>
          </a:prstGeom>
        </p:spPr>
      </p:pic>
      <p:cxnSp>
        <p:nvCxnSpPr>
          <p:cNvPr id="81" name="Straight Connector 80"/>
          <p:cNvCxnSpPr/>
          <p:nvPr/>
        </p:nvCxnSpPr>
        <p:spPr>
          <a:xfrm flipV="1">
            <a:off x="6723587" y="3818617"/>
            <a:ext cx="1" cy="7918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0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238524" y="1837274"/>
            <a:ext cx="9669378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4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Traffic and connections will continue to grow</a:t>
            </a:r>
            <a:endParaRPr lang="en-GB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38524" y="2504999"/>
            <a:ext cx="11399294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 one has done more with their spectrum to deliver a better future for everyone than the mobile industry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4" y="3881644"/>
            <a:ext cx="6669172" cy="2192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324" y="3416783"/>
            <a:ext cx="41719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0976" y="455734"/>
            <a:ext cx="5990294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4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Spectrum roadmaps are key</a:t>
            </a:r>
            <a:endParaRPr lang="en-GB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48" y="2587618"/>
            <a:ext cx="5658287" cy="3340167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085" y="2587618"/>
            <a:ext cx="5373771" cy="334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0976" y="455734"/>
            <a:ext cx="8507265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s-AR" sz="4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s-AR" sz="40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es-AR" sz="4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es-AR" sz="40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AR" sz="4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40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  <a:r>
              <a:rPr lang="es-AR" sz="4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40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AR" sz="4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40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assignment</a:t>
            </a:r>
            <a:endParaRPr lang="en-GB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497205"/>
            <a:ext cx="5157484" cy="3108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909" y="2497205"/>
            <a:ext cx="5626380" cy="310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0976" y="455734"/>
            <a:ext cx="9750302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4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Priority </a:t>
            </a:r>
            <a:r>
              <a:rPr lang="en-GB" sz="4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should be </a:t>
            </a:r>
            <a:r>
              <a:rPr lang="en-GB" sz="4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inclusion </a:t>
            </a:r>
            <a:r>
              <a:rPr lang="en-GB" sz="4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4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innovation, </a:t>
            </a:r>
            <a:r>
              <a:rPr lang="en-GB" sz="4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 revenue</a:t>
            </a:r>
            <a:endParaRPr lang="en-GB" sz="3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92" y="2286000"/>
            <a:ext cx="4998837" cy="3051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88" y="2286000"/>
            <a:ext cx="5881895" cy="318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2" b="28921"/>
          <a:stretch/>
        </p:blipFill>
        <p:spPr>
          <a:xfrm flipV="1">
            <a:off x="0" y="-9238"/>
            <a:ext cx="12192000" cy="41563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-9237"/>
            <a:ext cx="12192000" cy="4156363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72413" y="3115427"/>
            <a:ext cx="3294785" cy="3210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00AB3-E278-364B-8ABE-669B00BAA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" y="368299"/>
            <a:ext cx="961737" cy="9617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Oval 5"/>
          <p:cNvSpPr/>
          <p:nvPr/>
        </p:nvSpPr>
        <p:spPr>
          <a:xfrm>
            <a:off x="1191265" y="3285254"/>
            <a:ext cx="2872509" cy="2817092"/>
          </a:xfrm>
          <a:prstGeom prst="ellipse">
            <a:avLst/>
          </a:prstGeom>
          <a:solidFill>
            <a:srgbClr val="00263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440011" y="3111599"/>
            <a:ext cx="3294785" cy="3210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871964" y="3111599"/>
            <a:ext cx="3294785" cy="3210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1474" y="1634062"/>
            <a:ext cx="96173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51150" y="3285254"/>
            <a:ext cx="2872509" cy="2817092"/>
          </a:xfrm>
          <a:prstGeom prst="ellipse">
            <a:avLst/>
          </a:prstGeom>
          <a:solidFill>
            <a:srgbClr val="00263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092337" y="3312279"/>
            <a:ext cx="2872509" cy="2817092"/>
          </a:xfrm>
          <a:prstGeom prst="ellipse">
            <a:avLst/>
          </a:prstGeom>
          <a:solidFill>
            <a:srgbClr val="00263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38524" y="1837274"/>
            <a:ext cx="6795771" cy="7078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4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WRC-23: Spectrum Needs of 5G</a:t>
            </a:r>
            <a:endParaRPr lang="en-GB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39611" y="4050160"/>
            <a:ext cx="1659429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Mid-band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02149" y="4045528"/>
            <a:ext cx="1656672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Low-band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8524" y="5412144"/>
            <a:ext cx="11722567" cy="100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360694" y="5453625"/>
            <a:ext cx="2496114" cy="86260"/>
          </a:xfrm>
          <a:prstGeom prst="rect">
            <a:avLst/>
          </a:prstGeom>
          <a:solidFill>
            <a:srgbClr val="0026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39346" y="5453625"/>
            <a:ext cx="2496114" cy="86260"/>
          </a:xfrm>
          <a:prstGeom prst="rect">
            <a:avLst/>
          </a:prstGeom>
          <a:solidFill>
            <a:srgbClr val="0026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10151" y="4045528"/>
            <a:ext cx="2436886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Capacity bands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296820" y="5929384"/>
            <a:ext cx="2484798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</a:rPr>
              <a:t>10-10.5 GHz can add to existing </a:t>
            </a:r>
            <a:r>
              <a:rPr lang="en-GB" sz="1600" dirty="0" err="1">
                <a:solidFill>
                  <a:srgbClr val="000000"/>
                </a:solidFill>
              </a:rPr>
              <a:t>mmWave</a:t>
            </a:r>
            <a:r>
              <a:rPr lang="en-GB" sz="1600" dirty="0">
                <a:solidFill>
                  <a:srgbClr val="000000"/>
                </a:solidFill>
              </a:rPr>
              <a:t> capacity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2433260" y="5539885"/>
            <a:ext cx="350982" cy="360219"/>
          </a:xfrm>
          <a:prstGeom prst="downArrow">
            <a:avLst/>
          </a:prstGeom>
          <a:solidFill>
            <a:srgbClr val="002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Down Arrow 30"/>
          <p:cNvSpPr/>
          <p:nvPr/>
        </p:nvSpPr>
        <p:spPr>
          <a:xfrm>
            <a:off x="5911912" y="5539885"/>
            <a:ext cx="350982" cy="360219"/>
          </a:xfrm>
          <a:prstGeom prst="downArrow">
            <a:avLst/>
          </a:prstGeom>
          <a:solidFill>
            <a:srgbClr val="002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827182" y="5929383"/>
            <a:ext cx="2484798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</a:rPr>
              <a:t>3300-3800 MHz</a:t>
            </a:r>
          </a:p>
          <a:p>
            <a:pPr algn="ctr"/>
            <a:r>
              <a:rPr lang="en-GB" sz="1600" dirty="0">
                <a:solidFill>
                  <a:srgbClr val="000000"/>
                </a:solidFill>
              </a:rPr>
              <a:t>4800-4990 MHz</a:t>
            </a:r>
          </a:p>
          <a:p>
            <a:pPr algn="ctr"/>
            <a:r>
              <a:rPr lang="en-GB" sz="1600" dirty="0">
                <a:solidFill>
                  <a:srgbClr val="000000"/>
                </a:solidFill>
              </a:rPr>
              <a:t>6425-7125 MHz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57544" y="5926889"/>
            <a:ext cx="2484798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</a:rPr>
              <a:t>Agenda Item 1.5 considers 470-960 MHz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90685" y="5456934"/>
            <a:ext cx="2496114" cy="86260"/>
          </a:xfrm>
          <a:prstGeom prst="rect">
            <a:avLst/>
          </a:prstGeom>
          <a:solidFill>
            <a:srgbClr val="0026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9363251" y="5543194"/>
            <a:ext cx="350982" cy="360219"/>
          </a:xfrm>
          <a:prstGeom prst="downArrow">
            <a:avLst/>
          </a:prstGeom>
          <a:solidFill>
            <a:srgbClr val="002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39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524" y="1837274"/>
            <a:ext cx="1019548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WRC-23: Solutions for Three Familiar Challenges</a:t>
            </a:r>
            <a:endParaRPr lang="en-GB" sz="3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350" y="3276075"/>
            <a:ext cx="1941100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Harmonisation</a:t>
            </a:r>
            <a:endParaRPr lang="en-GB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985" y="4369111"/>
            <a:ext cx="1930465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Cost-Efficiency</a:t>
            </a:r>
            <a:endParaRPr lang="en-GB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350" y="5435111"/>
            <a:ext cx="1930465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Coverage</a:t>
            </a:r>
            <a:endParaRPr lang="en-GB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2044" y="3205532"/>
            <a:ext cx="59502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Further harmonisation in core bands – like 3.5 GHz – for global ecosystem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 harmonised spectrum for 5G expansion – e.g. 6 GHz</a:t>
            </a:r>
          </a:p>
        </p:txBody>
      </p:sp>
      <p:sp>
        <p:nvSpPr>
          <p:cNvPr id="7" name="Rectangle 6"/>
          <p:cNvSpPr/>
          <p:nvPr/>
        </p:nvSpPr>
        <p:spPr>
          <a:xfrm>
            <a:off x="2712044" y="537685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City-wide capacity solutions (AI 1.1, 1.2, 1.3)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Low-band spectrum for rural 5G and universal IoT (AI 1.5)</a:t>
            </a:r>
          </a:p>
        </p:txBody>
      </p:sp>
      <p:sp>
        <p:nvSpPr>
          <p:cNvPr id="8" name="Rectangle 7"/>
          <p:cNvSpPr/>
          <p:nvPr/>
        </p:nvSpPr>
        <p:spPr>
          <a:xfrm>
            <a:off x="2712044" y="4307556"/>
            <a:ext cx="5541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Ensure 5G has sufficient channel bandwidth: 3.5 GHz, 4.8 GHz, 6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Channel size will lower network density and increase affordability</a:t>
            </a:r>
          </a:p>
        </p:txBody>
      </p:sp>
    </p:spTree>
    <p:extLst>
      <p:ext uri="{BB962C8B-B14F-4D97-AF65-F5344CB8AC3E}">
        <p14:creationId xmlns:p14="http://schemas.microsoft.com/office/powerpoint/2010/main" val="408034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"/>
          <a:stretch/>
        </p:blipFill>
        <p:spPr>
          <a:xfrm>
            <a:off x="0" y="0"/>
            <a:ext cx="12192000" cy="6894945"/>
          </a:xfrm>
        </p:spPr>
      </p:pic>
      <p:sp>
        <p:nvSpPr>
          <p:cNvPr id="9" name="Rectangle 8"/>
          <p:cNvSpPr/>
          <p:nvPr/>
        </p:nvSpPr>
        <p:spPr>
          <a:xfrm>
            <a:off x="0" y="-18473"/>
            <a:ext cx="12192000" cy="6894946"/>
          </a:xfrm>
          <a:custGeom>
            <a:avLst/>
            <a:gdLst>
              <a:gd name="connsiteX0" fmla="*/ 0 w 12192000"/>
              <a:gd name="connsiteY0" fmla="*/ 0 h 6894945"/>
              <a:gd name="connsiteX1" fmla="*/ 12192000 w 12192000"/>
              <a:gd name="connsiteY1" fmla="*/ 0 h 6894945"/>
              <a:gd name="connsiteX2" fmla="*/ 12192000 w 12192000"/>
              <a:gd name="connsiteY2" fmla="*/ 6894945 h 6894945"/>
              <a:gd name="connsiteX3" fmla="*/ 0 w 12192000"/>
              <a:gd name="connsiteY3" fmla="*/ 6894945 h 6894945"/>
              <a:gd name="connsiteX4" fmla="*/ 0 w 12192000"/>
              <a:gd name="connsiteY4" fmla="*/ 0 h 6894945"/>
              <a:gd name="connsiteX0" fmla="*/ 0 w 12192000"/>
              <a:gd name="connsiteY0" fmla="*/ 0 h 6894945"/>
              <a:gd name="connsiteX1" fmla="*/ 12192000 w 12192000"/>
              <a:gd name="connsiteY1" fmla="*/ 0 h 6894945"/>
              <a:gd name="connsiteX2" fmla="*/ 7453746 w 12192000"/>
              <a:gd name="connsiteY2" fmla="*/ 6885709 h 6894945"/>
              <a:gd name="connsiteX3" fmla="*/ 0 w 12192000"/>
              <a:gd name="connsiteY3" fmla="*/ 6894945 h 6894945"/>
              <a:gd name="connsiteX4" fmla="*/ 0 w 12192000"/>
              <a:gd name="connsiteY4" fmla="*/ 0 h 6894945"/>
              <a:gd name="connsiteX0" fmla="*/ 0 w 12192000"/>
              <a:gd name="connsiteY0" fmla="*/ 0 h 6894946"/>
              <a:gd name="connsiteX1" fmla="*/ 12192000 w 12192000"/>
              <a:gd name="connsiteY1" fmla="*/ 0 h 6894946"/>
              <a:gd name="connsiteX2" fmla="*/ 7370619 w 12192000"/>
              <a:gd name="connsiteY2" fmla="*/ 6894946 h 6894946"/>
              <a:gd name="connsiteX3" fmla="*/ 0 w 12192000"/>
              <a:gd name="connsiteY3" fmla="*/ 6894945 h 6894946"/>
              <a:gd name="connsiteX4" fmla="*/ 0 w 12192000"/>
              <a:gd name="connsiteY4" fmla="*/ 0 h 689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94946">
                <a:moveTo>
                  <a:pt x="0" y="0"/>
                </a:moveTo>
                <a:lnTo>
                  <a:pt x="12192000" y="0"/>
                </a:lnTo>
                <a:lnTo>
                  <a:pt x="7370619" y="6894946"/>
                </a:lnTo>
                <a:lnTo>
                  <a:pt x="0" y="68949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71474" y="1634062"/>
            <a:ext cx="96173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524" y="1837274"/>
            <a:ext cx="7226978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Conclusion: WRC-23 has solutions</a:t>
            </a:r>
            <a:endParaRPr lang="en-GB" sz="3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B00AB3-E278-364B-8ABE-669B00BAA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" y="366802"/>
            <a:ext cx="961737" cy="961737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71474" y="1632565"/>
            <a:ext cx="961737" cy="45719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3" b="16347"/>
          <a:stretch/>
        </p:blipFill>
        <p:spPr>
          <a:xfrm>
            <a:off x="238524" y="3029130"/>
            <a:ext cx="8504657" cy="8774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2"/>
          <a:stretch/>
        </p:blipFill>
        <p:spPr>
          <a:xfrm>
            <a:off x="238524" y="4118981"/>
            <a:ext cx="8083997" cy="882166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430350" y="3276075"/>
            <a:ext cx="1941100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Harmonisation</a:t>
            </a:r>
            <a:endParaRPr lang="en-GB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40985" y="4369111"/>
            <a:ext cx="1930465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Cost-Efficiency</a:t>
            </a:r>
            <a:endParaRPr lang="en-GB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9"/>
          <a:stretch/>
        </p:blipFill>
        <p:spPr>
          <a:xfrm>
            <a:off x="238524" y="5209692"/>
            <a:ext cx="7340220" cy="869746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430350" y="5435111"/>
            <a:ext cx="1930465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Coverage</a:t>
            </a:r>
            <a:endParaRPr lang="en-GB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2044" y="3118444"/>
            <a:ext cx="58318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Regional advances reflected in radio regulations will build ecosystem for global consumers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Access to core mid-band spectrum in 3.5 GHz range is crucial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712044" y="537685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Long-term </a:t>
            </a:r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solution to sub-1 GHz must also be found (AI 1.5)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12044" y="4282293"/>
            <a:ext cx="5423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Sufficient channel size for 5G must available at e.g. 3.5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Lower network density will reduce costs</a:t>
            </a:r>
          </a:p>
        </p:txBody>
      </p:sp>
    </p:spTree>
    <p:extLst>
      <p:ext uri="{BB962C8B-B14F-4D97-AF65-F5344CB8AC3E}">
        <p14:creationId xmlns:p14="http://schemas.microsoft.com/office/powerpoint/2010/main" val="3041798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3759</TotalTime>
  <Words>256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Gotham Book</vt:lpstr>
      <vt:lpstr>Gotham Narrow 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Evans</dc:creator>
  <cp:lastModifiedBy>Lucas Gallitto</cp:lastModifiedBy>
  <cp:revision>109</cp:revision>
  <dcterms:created xsi:type="dcterms:W3CDTF">2020-06-02T13:36:02Z</dcterms:created>
  <dcterms:modified xsi:type="dcterms:W3CDTF">2020-09-07T16:22:29Z</dcterms:modified>
</cp:coreProperties>
</file>